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10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tlin Greer" initials="KG" lastIdx="1" clrIdx="0">
    <p:extLst/>
  </p:cmAuthor>
  <p:cmAuthor id="2" name="Janice Tolbert" initials="JT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7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464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3T12:28:23.957" idx="1">
    <p:pos x="10" y="10"/>
    <p:text>Check bar heights</p:text>
    <p:extLst>
      <p:ext uri="{C676402C-5697-4E1C-873F-D02D1690AC5C}">
        <p15:threadingInfo xmlns:p15="http://schemas.microsoft.com/office/powerpoint/2012/main" timeZoneBias="240"/>
      </p:ext>
    </p:extLst>
  </p:cm>
  <p:cm authorId="2" dt="2017-10-16T10:58:30.505" idx="1">
    <p:pos x="10" y="106"/>
    <p:text>Fixed</p:text>
    <p:extLst>
      <p:ext uri="{C676402C-5697-4E1C-873F-D02D1690AC5C}">
        <p15:threadingInfo xmlns:p15="http://schemas.microsoft.com/office/powerpoint/2012/main" timeZoneBias="240">
          <p15:parentCm authorId="1" idx="1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3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0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8,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" y="2363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Districts in the Bronx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</a:t>
            </a:r>
            <a:r>
              <a:rPr lang="en-US" sz="2200" smtClean="0"/>
              <a:t>six school </a:t>
            </a:r>
            <a:r>
              <a:rPr lang="en-US" sz="2200" dirty="0" smtClean="0"/>
              <a:t>districts in the Bronx, District 8 had the </a:t>
            </a:r>
            <a:r>
              <a:rPr lang="en-US" sz="2200" b="1" dirty="0" smtClean="0"/>
              <a:t>2</a:t>
            </a:r>
            <a:r>
              <a:rPr lang="en-US" sz="2200" b="1" baseline="30000" dirty="0"/>
              <a:t>n</a:t>
            </a:r>
            <a:r>
              <a:rPr lang="en-US" sz="2200" b="1" baseline="30000" dirty="0" smtClean="0"/>
              <a:t>d</a:t>
            </a:r>
            <a:r>
              <a:rPr lang="en-US" sz="2200" b="1" dirty="0" smtClean="0"/>
              <a:t> 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0" y="1562100"/>
            <a:ext cx="6654800" cy="4143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</a:t>
            </a:r>
            <a:r>
              <a:rPr lang="en-US" sz="2200" dirty="0"/>
              <a:t>8</a:t>
            </a:r>
            <a:r>
              <a:rPr lang="en-US" sz="2200" dirty="0" smtClean="0"/>
              <a:t>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1150224"/>
            <a:ext cx="6667500" cy="4257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were most at risk of experiencing homelessness in District 8.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8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0" y="1706396"/>
            <a:ext cx="6883400" cy="419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8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 in 5 </a:t>
            </a:r>
            <a:r>
              <a:rPr lang="en-US" sz="2200" dirty="0" smtClean="0"/>
              <a:t>homeless students was an English Language Learner</a:t>
            </a:r>
            <a:r>
              <a:rPr lang="en-US" sz="2200" smtClean="0"/>
              <a:t>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35" y="1396385"/>
            <a:ext cx="7146065" cy="4077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8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</a:t>
            </a:r>
            <a:r>
              <a:rPr lang="en-US" sz="2200" smtClean="0">
                <a:cs typeface="Helvetica"/>
              </a:rPr>
              <a:t>mid-year transfer rate </a:t>
            </a:r>
            <a:r>
              <a:rPr lang="en-US" sz="2200" dirty="0" smtClean="0">
                <a:cs typeface="Helvetica"/>
              </a:rPr>
              <a:t>at 33%.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50" y="1162050"/>
            <a:ext cx="6591300" cy="389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8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8.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50" y="1149350"/>
            <a:ext cx="6515100" cy="346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8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8 </a:t>
            </a:r>
            <a:r>
              <a:rPr lang="en-US" sz="2200" b="1" dirty="0" smtClean="0"/>
              <a:t>ranks extremely high</a:t>
            </a:r>
            <a:r>
              <a:rPr lang="en-US" sz="2200" dirty="0"/>
              <a:t> </a:t>
            </a:r>
            <a:r>
              <a:rPr lang="en-US" sz="2200" dirty="0" smtClean="0"/>
              <a:t>for chronic absenteeism among homeless students compared to other 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8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8, </a:t>
            </a:r>
            <a:r>
              <a:rPr lang="en-US" sz="2200" b="1" dirty="0" smtClean="0"/>
              <a:t>students living in shelters had the highest suspension rate at 5.6%.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1208547"/>
            <a:ext cx="6769100" cy="422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8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8, a higher percentage of homeless students received IEP services late compared to low-income, housed students.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61" y="1246580"/>
            <a:ext cx="7670739" cy="47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8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8, </a:t>
            </a:r>
            <a:r>
              <a:rPr lang="en-US" sz="2200" b="1" dirty="0" smtClean="0">
                <a:latin typeface="Helvetica"/>
                <a:cs typeface="Helvetica"/>
              </a:rPr>
              <a:t>less </a:t>
            </a:r>
            <a:r>
              <a:rPr lang="en-US" sz="2200" b="1" smtClean="0">
                <a:latin typeface="Helvetica"/>
                <a:cs typeface="Helvetica"/>
              </a:rPr>
              <a:t>than 20% </a:t>
            </a:r>
            <a:r>
              <a:rPr lang="en-US" sz="2200" b="1" dirty="0" smtClean="0">
                <a:latin typeface="Helvetica"/>
                <a:cs typeface="Helvetica"/>
              </a:rPr>
              <a:t>of currently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68" y="1473200"/>
            <a:ext cx="7233732" cy="4875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8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20% of currently 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060" y="1638956"/>
            <a:ext cx="6887240" cy="4776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the graduation rate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was similar to that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8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8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828" y="1109029"/>
            <a:ext cx="7181472" cy="481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8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8 was 45%.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97" y="1501939"/>
            <a:ext cx="7036703" cy="481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0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591" y="166019"/>
            <a:ext cx="4485609" cy="6539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23" y="178213"/>
            <a:ext cx="4510277" cy="64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914" y="746518"/>
            <a:ext cx="7390086" cy="543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693644" cy="5462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51667" cy="5727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67" y="1008683"/>
            <a:ext cx="4730134" cy="510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102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4,300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8.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5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8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223" y="887975"/>
            <a:ext cx="5535877" cy="5302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8?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1,879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2,162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282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1112987"/>
            <a:ext cx="5913716" cy="2383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8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14%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5%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50" y="1672522"/>
            <a:ext cx="5784850" cy="2744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8699</TotalTime>
  <Words>1460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8,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8?</vt:lpstr>
      <vt:lpstr>Homelessness and Poverty Among Students in District 8</vt:lpstr>
      <vt:lpstr>Percentage of Homeless Students in Districts in the Bronx </vt:lpstr>
      <vt:lpstr>Young Students Are Most At Risk</vt:lpstr>
      <vt:lpstr>Student Homelessness by Race and Ethnicity in District 8</vt:lpstr>
      <vt:lpstr>English Language Learners in District 8 </vt:lpstr>
      <vt:lpstr>Impacts of Student Homelessness </vt:lpstr>
      <vt:lpstr>Mid-Year School Transfers in District 8</vt:lpstr>
      <vt:lpstr>Chronic Absenteeism Among Homeless Students in District 8</vt:lpstr>
      <vt:lpstr>Chronic Absenteeism Among Homeless Students in District 8</vt:lpstr>
      <vt:lpstr>Suspensions of Homeless Students in District 8</vt:lpstr>
      <vt:lpstr>Additional Needs of Homeless Students in District 8</vt:lpstr>
      <vt:lpstr>Additional Needs of Students Experiencing Homelessness</vt:lpstr>
      <vt:lpstr>3rd–8th Grade State Math Test Proficiency Rates in District 8</vt:lpstr>
      <vt:lpstr>3rd–8th Grade State English Language Arts Test Proficiency Rates in District 8</vt:lpstr>
      <vt:lpstr>Providing Support and Identifying Opportunities </vt:lpstr>
      <vt:lpstr>Dropout Rates for Homeless Students in District 8 </vt:lpstr>
      <vt:lpstr>Graduation Rates for Homeless Students in District 8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531</cp:revision>
  <cp:lastPrinted>2017-09-18T19:32:46Z</cp:lastPrinted>
  <dcterms:created xsi:type="dcterms:W3CDTF">2016-02-09T16:48:50Z</dcterms:created>
  <dcterms:modified xsi:type="dcterms:W3CDTF">2017-11-13T14:51:04Z</dcterms:modified>
</cp:coreProperties>
</file>