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26"/>
  </p:notesMasterIdLst>
  <p:handoutMasterIdLst>
    <p:handoutMasterId r:id="rId27"/>
  </p:handoutMasterIdLst>
  <p:sldIdLst>
    <p:sldId id="278" r:id="rId2"/>
    <p:sldId id="279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275" r:id="rId20"/>
    <p:sldId id="292" r:id="rId21"/>
    <p:sldId id="307" r:id="rId22"/>
    <p:sldId id="305" r:id="rId23"/>
    <p:sldId id="308" r:id="rId24"/>
    <p:sldId id="30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36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800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12/7/17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12/7/17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12/7/17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12/7/17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12/7/17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tiff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cs typeface="Founders Grotesk Medium"/>
              </a:rPr>
              <a:t>Student Homelessness in </a:t>
            </a:r>
            <a:br>
              <a:rPr lang="en-US" sz="5000" b="1" cap="none" dirty="0" smtClean="0">
                <a:cs typeface="Founders Grotesk Medium"/>
              </a:rPr>
            </a:br>
            <a:r>
              <a:rPr lang="en-US" sz="5000" b="1" cap="none" dirty="0" smtClean="0">
                <a:cs typeface="Founders Grotesk Medium"/>
              </a:rPr>
              <a:t>New York City Public Schools</a:t>
            </a:r>
            <a:r>
              <a:rPr lang="en-US" sz="6000" b="1" cap="none" dirty="0" smtClean="0">
                <a:cs typeface="Founders Grotesk Medium"/>
              </a:rPr>
              <a:t/>
            </a:r>
            <a:br>
              <a:rPr lang="en-US" sz="6000" b="1" cap="none" dirty="0" smtClean="0">
                <a:cs typeface="Founders Grotesk Medium"/>
              </a:rPr>
            </a:br>
            <a:r>
              <a:rPr lang="en-US" sz="3000" b="1" dirty="0" smtClean="0">
                <a:cs typeface="Founders Grotesk Medium"/>
              </a:rPr>
              <a:t>District 75, SY 2015–16</a:t>
            </a:r>
            <a:endParaRPr lang="en-US" sz="3000" b="1" cap="none" dirty="0"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1315701" cy="1325722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Percentage of Homeless Students in District 75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2523393" cy="32987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75 has a </a:t>
            </a:r>
            <a:r>
              <a:rPr lang="en-US" sz="2200" b="1" dirty="0" smtClean="0"/>
              <a:t>homelessness rate consistent with the citywide average </a:t>
            </a:r>
            <a:r>
              <a:rPr lang="en-US" sz="2200" dirty="0" smtClean="0"/>
              <a:t>of 9%.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93" y="1099877"/>
            <a:ext cx="8503047" cy="51080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schools and middle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75.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31" y="989383"/>
            <a:ext cx="7453937" cy="46806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Black students were most at risk of experiencing homelessness in District 75.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Student Homelessness by Race and Ethnicity in District 75</a:t>
            </a:r>
            <a:endParaRPr lang="en-US" b="1" dirty="0"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278" y="1177778"/>
            <a:ext cx="6908343" cy="4473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English Language </a:t>
            </a:r>
            <a:r>
              <a:rPr lang="en-US" b="1" dirty="0" smtClean="0">
                <a:cs typeface="Founders Grotesk Medium"/>
              </a:rPr>
              <a:t>Learners in District 75</a:t>
            </a:r>
            <a:endParaRPr lang="en-US" b="1" dirty="0">
              <a:solidFill>
                <a:srgbClr val="FF0000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16% </a:t>
            </a:r>
            <a:r>
              <a:rPr lang="en-US" sz="2200" dirty="0" smtClean="0"/>
              <a:t>of</a:t>
            </a:r>
            <a:r>
              <a:rPr lang="en-US" sz="2200" b="1" dirty="0" smtClean="0"/>
              <a:t>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666" y="1364206"/>
            <a:ext cx="7706392" cy="4432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Mid-Year School Transfers in District 75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42962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Almost 40%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39%.</a:t>
            </a:r>
          </a:p>
          <a:p>
            <a:pPr marL="0" indent="0">
              <a:buNone/>
            </a:pPr>
            <a:endParaRPr lang="en-US" sz="2200" dirty="0" smtClean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1483507"/>
            <a:ext cx="6362700" cy="1909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45" y="3998535"/>
            <a:ext cx="3787110" cy="839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6440" y="3430433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2010–11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09200" y="3410468"/>
            <a:ext cx="1342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Founders Grotesk Text" charset="0"/>
                <a:ea typeface="Founders Grotesk Text" charset="0"/>
                <a:cs typeface="Founders Grotesk Text" charset="0"/>
              </a:rPr>
              <a:t>SY 2015–16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cs typeface="Founders Grotesk Medium"/>
              </a:rPr>
              <a:t>Chronic Absenteeism Among Homeless Students in District 75</a:t>
            </a:r>
            <a:endParaRPr lang="en-US" sz="3800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dirty="0" smtClean="0"/>
              <a:t>Almost 70% of students living in shelters were chronically absent in District 75.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55" y="3358083"/>
            <a:ext cx="5778500" cy="118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11" y="1522101"/>
            <a:ext cx="6135589" cy="17867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Schools with High Homeless Student </a:t>
            </a:r>
            <a:br>
              <a:rPr lang="en-US" b="1" dirty="0" smtClean="0">
                <a:cs typeface="Founders Grotesk Medium"/>
              </a:rPr>
            </a:br>
            <a:r>
              <a:rPr lang="en-US" b="1" dirty="0" smtClean="0">
                <a:cs typeface="Founders Grotesk Medium"/>
              </a:rPr>
              <a:t>Chronic Absenteeism in District 75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511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1</a:t>
            </a:r>
            <a:r>
              <a:rPr lang="en-US" sz="2200" dirty="0" smtClean="0"/>
              <a:t>5 schools in District 75 have homeless students with chronic absenteeism rates over 60%.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1" y="1554096"/>
            <a:ext cx="6921500" cy="475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Suspensions of Homeless Students </a:t>
            </a:r>
            <a:r>
              <a:rPr lang="en-US" b="1" dirty="0">
                <a:cs typeface="Founders Grotesk Medium"/>
              </a:rPr>
              <a:t>i</a:t>
            </a:r>
            <a:r>
              <a:rPr lang="en-US" b="1" dirty="0" smtClean="0">
                <a:cs typeface="Founders Grotesk Medium"/>
              </a:rPr>
              <a:t>n District 75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75, </a:t>
            </a:r>
            <a:r>
              <a:rPr lang="en-US" sz="2200" b="1" dirty="0" smtClean="0"/>
              <a:t>students living in shelters had the highest suspension rate at 3%.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970022"/>
            <a:ext cx="5778500" cy="1185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2134134"/>
            <a:ext cx="6578600" cy="18358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Math Test Proficiency Rates in District 75</a:t>
            </a:r>
            <a:endParaRPr lang="en-US" b="1" dirty="0"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latin typeface="Helvetica"/>
                <a:cs typeface="Helvetica"/>
              </a:rPr>
              <a:t>A persistent achievement gap exists for </a:t>
            </a:r>
            <a:r>
              <a:rPr lang="en-US" sz="2000" b="1" dirty="0">
                <a:latin typeface="Helvetica"/>
                <a:cs typeface="Helvetica"/>
              </a:rPr>
              <a:t>all special education students</a:t>
            </a:r>
            <a:r>
              <a:rPr lang="en-US" sz="2000" dirty="0">
                <a:latin typeface="Helvetica"/>
                <a:cs typeface="Helvetica"/>
              </a:rPr>
              <a:t>, with even non-low income housed students scoring below </a:t>
            </a:r>
            <a:r>
              <a:rPr lang="en-US" sz="2000" dirty="0" smtClean="0">
                <a:latin typeface="Helvetica"/>
                <a:cs typeface="Helvetica"/>
              </a:rPr>
              <a:t>the citywide </a:t>
            </a:r>
            <a:r>
              <a:rPr lang="en-US" sz="2000" dirty="0">
                <a:latin typeface="Helvetica"/>
                <a:cs typeface="Helvetica"/>
              </a:rPr>
              <a:t>average (</a:t>
            </a:r>
            <a:r>
              <a:rPr lang="en-US" sz="2000" dirty="0" smtClean="0">
                <a:latin typeface="Helvetica"/>
                <a:cs typeface="Helvetica"/>
              </a:rPr>
              <a:t>26%).</a:t>
            </a: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>
                <a:latin typeface="Helvetica"/>
                <a:cs typeface="Helvetica"/>
              </a:rPr>
              <a:t>Students who had been homeless or low income scored well below, with </a:t>
            </a:r>
            <a:r>
              <a:rPr lang="en-US" sz="2000" b="1" dirty="0" smtClean="0">
                <a:latin typeface="Helvetica"/>
                <a:cs typeface="Helvetica"/>
              </a:rPr>
              <a:t>fewer </a:t>
            </a:r>
            <a:r>
              <a:rPr lang="en-US" sz="2000" b="1" dirty="0">
                <a:latin typeface="Helvetica"/>
                <a:cs typeface="Helvetica"/>
              </a:rPr>
              <a:t>than 5% meeting the proficiency benchmark</a:t>
            </a:r>
            <a:r>
              <a:rPr lang="en-US" sz="2000" dirty="0">
                <a:latin typeface="Helvetica"/>
                <a:cs typeface="Helvetica"/>
              </a:rPr>
              <a:t>.</a:t>
            </a:r>
          </a:p>
          <a:p>
            <a:pPr marL="0" indent="0">
              <a:buNone/>
            </a:pP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1626263"/>
            <a:ext cx="7409319" cy="43421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370477" cy="5562600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SY 2015-16.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English Language Arts Test Proficiency Rates in District 75</a:t>
            </a:r>
            <a:endParaRPr lang="en-US" b="1" dirty="0"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279400" y="1516535"/>
            <a:ext cx="4076700" cy="445513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 smtClean="0">
                <a:latin typeface="Helvetica"/>
                <a:cs typeface="Helvetica"/>
              </a:rPr>
              <a:t>A persistent achievement gap exists for </a:t>
            </a:r>
            <a:r>
              <a:rPr lang="en-US" sz="2400" b="1" dirty="0" smtClean="0">
                <a:latin typeface="Helvetica"/>
                <a:cs typeface="Helvetica"/>
              </a:rPr>
              <a:t>all special education students</a:t>
            </a:r>
            <a:r>
              <a:rPr lang="en-US" sz="2400" dirty="0" smtClean="0">
                <a:latin typeface="Helvetica"/>
                <a:cs typeface="Helvetica"/>
              </a:rPr>
              <a:t>, with even non-low income housed students </a:t>
            </a:r>
            <a:r>
              <a:rPr lang="en-US" sz="2400" smtClean="0">
                <a:latin typeface="Helvetica"/>
                <a:cs typeface="Helvetica"/>
              </a:rPr>
              <a:t>scoring below the citywide </a:t>
            </a:r>
            <a:r>
              <a:rPr lang="en-US" sz="2400" dirty="0" smtClean="0">
                <a:latin typeface="Helvetica"/>
                <a:cs typeface="Helvetica"/>
              </a:rPr>
              <a:t>average </a:t>
            </a:r>
            <a:r>
              <a:rPr lang="en-US" sz="2400" smtClean="0">
                <a:latin typeface="Helvetica"/>
                <a:cs typeface="Helvetica"/>
              </a:rPr>
              <a:t>(26%).</a:t>
            </a:r>
            <a:endParaRPr lang="en-US" sz="24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 smtClean="0">
                <a:latin typeface="Helvetica"/>
                <a:cs typeface="Helvetica"/>
              </a:rPr>
              <a:t>Students who had been homeless or low income scored well below, again with </a:t>
            </a:r>
            <a:r>
              <a:rPr lang="en-US" sz="2400" b="1" dirty="0" smtClean="0">
                <a:latin typeface="Helvetica"/>
                <a:cs typeface="Helvetica"/>
              </a:rPr>
              <a:t>less than 5% meeting the proficiency benchmark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b="1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904" y="1496445"/>
            <a:ext cx="6952491" cy="44752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15" y="178450"/>
            <a:ext cx="4289481" cy="582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959" y="178450"/>
            <a:ext cx="4345641" cy="58007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63" y="1752600"/>
            <a:ext cx="2659552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563" y="892345"/>
            <a:ext cx="7313790" cy="50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2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7"/>
            <a:ext cx="3788461" cy="56025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202467" cy="5819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0" y="878804"/>
            <a:ext cx="5118100" cy="5634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Citywide, pre-K enrollment improved by 17%. However, the majority of school districts </a:t>
            </a:r>
            <a:r>
              <a:rPr lang="en-US" sz="2200" b="1" dirty="0" smtClean="0"/>
              <a:t>enrolled fewer homeless pre-K students than would </a:t>
            </a:r>
            <a:r>
              <a:rPr lang="en-US" sz="2200" b="1" dirty="0"/>
              <a:t>b</a:t>
            </a:r>
            <a:r>
              <a:rPr lang="en-US" sz="2200" b="1" dirty="0" smtClean="0"/>
              <a:t>e expected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368300" y="1514400"/>
            <a:ext cx="4356100" cy="26131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2,200</a:t>
            </a:r>
            <a:r>
              <a:rPr lang="en-US" sz="2200" dirty="0" smtClean="0"/>
              <a:t> currently </a:t>
            </a:r>
            <a:r>
              <a:rPr lang="en-US" sz="2200" dirty="0"/>
              <a:t>homeless </a:t>
            </a:r>
            <a:r>
              <a:rPr lang="en-US" sz="2200"/>
              <a:t>students </a:t>
            </a:r>
            <a:r>
              <a:rPr lang="en-US" sz="2200" smtClean="0"/>
              <a:t>enrolled in </a:t>
            </a:r>
            <a:r>
              <a:rPr lang="en-US" sz="2200" dirty="0" smtClean="0"/>
              <a:t>District 75.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/>
              <a:t>5</a:t>
            </a:r>
            <a:r>
              <a:rPr lang="en-US" sz="2200" b="1" dirty="0" smtClean="0"/>
              <a:t>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6700" y="431971"/>
            <a:ext cx="11352982" cy="65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cs typeface="Founders Grotesk Medium"/>
              </a:rPr>
              <a:t>Student Homelessness </a:t>
            </a:r>
            <a:r>
              <a:rPr lang="en-US" b="1" dirty="0" smtClean="0">
                <a:cs typeface="Founders Grotesk Medium"/>
              </a:rPr>
              <a:t>in District </a:t>
            </a:r>
            <a:r>
              <a:rPr lang="en-US" b="1" dirty="0" smtClean="0">
                <a:cs typeface="Founders Grotesk Medium"/>
              </a:rPr>
              <a:t>75: Citywide Special Education</a:t>
            </a:r>
            <a:endParaRPr lang="en-US" b="1" dirty="0"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818" y="1088683"/>
            <a:ext cx="5328766" cy="51517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Where Do Homeless Students Sleep in District 75?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1,333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533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399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31" y="1538844"/>
            <a:ext cx="6408769" cy="2345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Homelessness and Poverty Among Students in District 75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</a:t>
            </a:r>
            <a:r>
              <a:rPr lang="en-US" sz="2200" dirty="0"/>
              <a:t>9</a:t>
            </a:r>
            <a:r>
              <a:rPr lang="en-US" sz="2200" dirty="0" smtClean="0"/>
              <a:t>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</a:t>
            </a:r>
            <a:r>
              <a:rPr lang="en-US" sz="2200" b="1" dirty="0"/>
              <a:t>6</a:t>
            </a:r>
            <a:r>
              <a:rPr lang="en-US" sz="2200" b="1" dirty="0" smtClean="0"/>
              <a:t>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341" y="1724261"/>
            <a:ext cx="6444859" cy="2752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9655</TotalTime>
  <Words>1170</Words>
  <Application>Microsoft Macintosh PowerPoint</Application>
  <PresentationFormat>Widescreen</PresentationFormat>
  <Paragraphs>124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Clarity</vt:lpstr>
      <vt:lpstr>Student Homelessness in  New York City Public Schools District 75,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75?</vt:lpstr>
      <vt:lpstr>Homelessness and Poverty Among Students in District 75</vt:lpstr>
      <vt:lpstr>Percentage of Homeless Students in District 75 </vt:lpstr>
      <vt:lpstr>Young Students Are Most At Risk</vt:lpstr>
      <vt:lpstr>Student Homelessness by Race and Ethnicity in District 75</vt:lpstr>
      <vt:lpstr>English Language Learners in District 75</vt:lpstr>
      <vt:lpstr>Impacts of Student Homelessness </vt:lpstr>
      <vt:lpstr>Mid-Year School Transfers in District 75</vt:lpstr>
      <vt:lpstr>Chronic Absenteeism Among Homeless Students in District 75</vt:lpstr>
      <vt:lpstr>Schools with High Homeless Student  Chronic Absenteeism in District 75</vt:lpstr>
      <vt:lpstr>Suspensions of Homeless Students in District 75</vt:lpstr>
      <vt:lpstr>3rd–8th Grade State Math Test Proficiency Rates in District 75</vt:lpstr>
      <vt:lpstr>3rd–8th Grade State English Language Arts Test Proficiency Rates in District 75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Kaitlin Greer</cp:lastModifiedBy>
  <cp:revision>614</cp:revision>
  <cp:lastPrinted>2017-09-18T19:32:46Z</cp:lastPrinted>
  <dcterms:created xsi:type="dcterms:W3CDTF">2016-02-09T16:48:50Z</dcterms:created>
  <dcterms:modified xsi:type="dcterms:W3CDTF">2017-12-07T16:57:08Z</dcterms:modified>
</cp:coreProperties>
</file>