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jpg" ContentType="image/jpe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08" r:id="rId1"/>
  </p:sldMasterIdLst>
  <p:notesMasterIdLst>
    <p:notesMasterId r:id="rId31"/>
  </p:notesMasterIdLst>
  <p:handoutMasterIdLst>
    <p:handoutMasterId r:id="rId32"/>
  </p:handoutMasterIdLst>
  <p:sldIdLst>
    <p:sldId id="278" r:id="rId2"/>
    <p:sldId id="279" r:id="rId3"/>
    <p:sldId id="280" r:id="rId4"/>
    <p:sldId id="271" r:id="rId5"/>
    <p:sldId id="297" r:id="rId6"/>
    <p:sldId id="299" r:id="rId7"/>
    <p:sldId id="291" r:id="rId8"/>
    <p:sldId id="290" r:id="rId9"/>
    <p:sldId id="296" r:id="rId10"/>
    <p:sldId id="268" r:id="rId11"/>
    <p:sldId id="272" r:id="rId12"/>
    <p:sldId id="270" r:id="rId13"/>
    <p:sldId id="293" r:id="rId14"/>
    <p:sldId id="282" r:id="rId15"/>
    <p:sldId id="277" r:id="rId16"/>
    <p:sldId id="273" r:id="rId17"/>
    <p:sldId id="298" r:id="rId18"/>
    <p:sldId id="294" r:id="rId19"/>
    <p:sldId id="302" r:id="rId20"/>
    <p:sldId id="303" r:id="rId21"/>
    <p:sldId id="275" r:id="rId22"/>
    <p:sldId id="292" r:id="rId23"/>
    <p:sldId id="286" r:id="rId24"/>
    <p:sldId id="276" r:id="rId25"/>
    <p:sldId id="301" r:id="rId26"/>
    <p:sldId id="307" r:id="rId27"/>
    <p:sldId id="305" r:id="rId28"/>
    <p:sldId id="306" r:id="rId29"/>
    <p:sldId id="304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B9BD5"/>
    <a:srgbClr val="6DCFF6"/>
    <a:srgbClr val="C5EBF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602" autoAdjust="0"/>
    <p:restoredTop sz="83030" autoAdjust="0"/>
  </p:normalViewPr>
  <p:slideViewPr>
    <p:cSldViewPr snapToGrid="0" snapToObjects="1">
      <p:cViewPr>
        <p:scale>
          <a:sx n="100" d="100"/>
          <a:sy n="100" d="100"/>
        </p:scale>
        <p:origin x="1736" y="840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125" d="100"/>
          <a:sy n="125" d="100"/>
        </p:scale>
        <p:origin x="-3608" y="-96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notesMaster" Target="notesMasters/notesMaster1.xml"/><Relationship Id="rId32" Type="http://schemas.openxmlformats.org/officeDocument/2006/relationships/handoutMaster" Target="handoutMasters/handoutMaster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presProps" Target="presProps.xml"/><Relationship Id="rId34" Type="http://schemas.openxmlformats.org/officeDocument/2006/relationships/viewProps" Target="viewProps.xml"/><Relationship Id="rId35" Type="http://schemas.openxmlformats.org/officeDocument/2006/relationships/theme" Target="theme/theme1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5AD9D5-C1D0-6C43-A3CC-27E785340687}" type="datetimeFigureOut">
              <a:rPr lang="en-US" smtClean="0"/>
              <a:t>11/13/17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1F58619-53B6-0F40-848C-FD8CD368F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515087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5B8DCFB-6E92-894B-B78F-BAD1DE9C6EB9}" type="datetimeFigureOut">
              <a:rPr lang="en-US" smtClean="0"/>
              <a:t>11/13/17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147AEB5-65B7-7E4E-8BDD-7E9A381CDF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15976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8E6348-83BB-2243-B806-B47E7A50F8D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020344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47AEB5-65B7-7E4E-8BDD-7E9A381CDF67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055704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8E6348-83BB-2243-B806-B47E7A50F8DC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988136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47AEB5-65B7-7E4E-8BDD-7E9A381CDF67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346646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47AEB5-65B7-7E4E-8BDD-7E9A381CDF67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863603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47AEB5-65B7-7E4E-8BDD-7E9A381CDF67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029807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C971DB-ADA8-3D48-B1B0-C2186B2FC2E2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845888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47AEB5-65B7-7E4E-8BDD-7E9A381CDF67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371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47AEB5-65B7-7E4E-8BDD-7E9A381CDF67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895180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47AEB5-65B7-7E4E-8BDD-7E9A381CDF67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270874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8E6348-83BB-2243-B806-B47E7A50F8DC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02034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>
                <a:latin typeface="Founders Grotesk Medium"/>
                <a:cs typeface="Founders Grotesk Medium"/>
              </a:rPr>
              <a:t>Student Homelessness in NYC</a:t>
            </a:r>
          </a:p>
          <a:p>
            <a:endParaRPr lang="en-US" dirty="0">
              <a:latin typeface="Founders Grotesk Medium"/>
              <a:cs typeface="Founders Grotesk Medium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8E6348-83BB-2243-B806-B47E7A50F8D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23549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C971DB-ADA8-3D48-B1B0-C2186B2FC2E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99824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8E6348-83BB-2243-B806-B47E7A50F8D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263740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8E6348-83BB-2243-B806-B47E7A50F8D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901312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School-age children only</a:t>
            </a:r>
          </a:p>
          <a:p>
            <a:r>
              <a:rPr lang="en-US" dirty="0" smtClean="0"/>
              <a:t>Does not include charter</a:t>
            </a:r>
            <a:r>
              <a:rPr lang="en-US" baseline="0" dirty="0" smtClean="0"/>
              <a:t> schools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8E6348-83BB-2243-B806-B47E7A50F8DC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058324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47AEB5-65B7-7E4E-8BDD-7E9A381CDF67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135083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47AEB5-65B7-7E4E-8BDD-7E9A381CDF67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851645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47AEB5-65B7-7E4E-8BDD-7E9A381CDF67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16643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52400" y="215900"/>
            <a:ext cx="11899900" cy="9017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  <a:latin typeface="Founders Grotesk Medium"/>
              </a:defRPr>
            </a:lvl1pPr>
          </a:lstStyle>
          <a:p>
            <a:r>
              <a:rPr lang="en-US" dirty="0" smtClean="0">
                <a:solidFill>
                  <a:srgbClr val="072C62"/>
                </a:solidFill>
                <a:latin typeface="Founders Grotesk Medium"/>
                <a:cs typeface="Founders Grotesk Medium"/>
              </a:rPr>
              <a:t>Title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152400" y="1295400"/>
            <a:ext cx="3581400" cy="48895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latin typeface="Founders Grotesk Text"/>
              </a:defRPr>
            </a:lvl1pPr>
          </a:lstStyle>
          <a:p>
            <a:pPr lvl="0"/>
            <a:r>
              <a:rPr lang="en-US" dirty="0" smtClean="0"/>
              <a:t>Copy</a:t>
            </a:r>
            <a:endParaRPr lang="en-US" dirty="0"/>
          </a:p>
        </p:txBody>
      </p:sp>
      <p:pic>
        <p:nvPicPr>
          <p:cNvPr id="7" name="Picture 6" descr="ICPHusa_logo_horizontal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0" y="6352537"/>
            <a:ext cx="2209815" cy="441963"/>
          </a:xfrm>
          <a:prstGeom prst="rect">
            <a:avLst/>
          </a:prstGeom>
        </p:spPr>
      </p:pic>
      <p:sp>
        <p:nvSpPr>
          <p:cNvPr id="8" name="Content Placeholder 2"/>
          <p:cNvSpPr>
            <a:spLocks noGrp="1"/>
          </p:cNvSpPr>
          <p:nvPr>
            <p:ph idx="10"/>
          </p:nvPr>
        </p:nvSpPr>
        <p:spPr>
          <a:xfrm>
            <a:off x="4191000" y="1295400"/>
            <a:ext cx="7861300" cy="5397500"/>
          </a:xfrm>
          <a:prstGeom prst="rect">
            <a:avLst/>
          </a:prstGeom>
        </p:spPr>
        <p:txBody>
          <a:bodyPr/>
          <a:lstStyle/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64246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609600"/>
            <a:ext cx="2743200" cy="5867400"/>
          </a:xfrm>
          <a:prstGeom prst="rect">
            <a:avLst/>
          </a:prstGeom>
        </p:spPr>
        <p:txBody>
          <a:bodyPr vert="eaVert" anchor="b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609600"/>
            <a:ext cx="8026400" cy="586740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-146304"/>
            <a:ext cx="3860800" cy="329184"/>
          </a:xfrm>
          <a:prstGeom prst="rect">
            <a:avLst/>
          </a:prstGeom>
        </p:spPr>
        <p:txBody>
          <a:bodyPr/>
          <a:lstStyle/>
          <a:p>
            <a:fld id="{64FA486E-FA84-2744-94B7-81EA4DC92B4B}" type="datetimeFigureOut">
              <a:rPr lang="en-US" smtClean="0"/>
              <a:t>11/13/17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00" y="18288"/>
            <a:ext cx="5486400" cy="45719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160000" y="18288"/>
            <a:ext cx="1422400" cy="202498"/>
          </a:xfrm>
          <a:prstGeom prst="rect">
            <a:avLst/>
          </a:prstGeom>
        </p:spPr>
        <p:txBody>
          <a:bodyPr/>
          <a:lstStyle/>
          <a:p>
            <a:fld id="{1ED23326-499E-8149-A7FE-07475AFC1F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0217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152400" y="215900"/>
            <a:ext cx="11899900" cy="901700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Title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152400" y="1295400"/>
            <a:ext cx="3581400" cy="48895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pic>
        <p:nvPicPr>
          <p:cNvPr id="11" name="Picture 10" descr="ICPHusa_logo_horizontal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0" y="6352537"/>
            <a:ext cx="2209815" cy="441963"/>
          </a:xfrm>
          <a:prstGeom prst="rect">
            <a:avLst/>
          </a:prstGeom>
        </p:spPr>
      </p:pic>
      <p:sp>
        <p:nvSpPr>
          <p:cNvPr id="12" name="Content Placeholder 2"/>
          <p:cNvSpPr>
            <a:spLocks noGrp="1"/>
          </p:cNvSpPr>
          <p:nvPr>
            <p:ph idx="10"/>
          </p:nvPr>
        </p:nvSpPr>
        <p:spPr>
          <a:xfrm>
            <a:off x="4191000" y="1295400"/>
            <a:ext cx="7861300" cy="53975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34738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533400"/>
            <a:ext cx="10972800" cy="990600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Title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73352"/>
            <a:ext cx="5384800" cy="4718304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73352"/>
            <a:ext cx="5384800" cy="4718304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-146304"/>
            <a:ext cx="3860800" cy="329184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572000" y="18288"/>
            <a:ext cx="5486400" cy="45719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160000" y="18288"/>
            <a:ext cx="1422400" cy="202498"/>
          </a:xfrm>
          <a:prstGeom prst="rect">
            <a:avLst/>
          </a:prstGeom>
        </p:spPr>
        <p:txBody>
          <a:bodyPr/>
          <a:lstStyle/>
          <a:p>
            <a:fld id="{1ED23326-499E-8149-A7FE-07475AFC1F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07781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533400"/>
            <a:ext cx="10972800" cy="9906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76400"/>
            <a:ext cx="5242560" cy="639762"/>
          </a:xfrm>
          <a:prstGeom prst="rect">
            <a:avLst/>
          </a:prstGeo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sz="20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438400"/>
            <a:ext cx="5242560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39840" y="1676400"/>
            <a:ext cx="5242560" cy="639762"/>
          </a:xfrm>
          <a:prstGeom prst="rect">
            <a:avLst/>
          </a:prstGeo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lang="en-US" sz="2000" b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39840" y="2438400"/>
            <a:ext cx="5242560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09600" y="-146304"/>
            <a:ext cx="3860800" cy="329184"/>
          </a:xfrm>
          <a:prstGeom prst="rect">
            <a:avLst/>
          </a:prstGeom>
        </p:spPr>
        <p:txBody>
          <a:bodyPr/>
          <a:lstStyle/>
          <a:p>
            <a:fld id="{64FA486E-FA84-2744-94B7-81EA4DC92B4B}" type="datetimeFigureOut">
              <a:rPr lang="en-US" smtClean="0"/>
              <a:t>11/13/17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572000" y="18288"/>
            <a:ext cx="5486400" cy="45719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0160000" y="18288"/>
            <a:ext cx="1422400" cy="202498"/>
          </a:xfrm>
          <a:prstGeom prst="rect">
            <a:avLst/>
          </a:prstGeom>
        </p:spPr>
        <p:txBody>
          <a:bodyPr/>
          <a:lstStyle/>
          <a:p>
            <a:fld id="{1ED23326-499E-8149-A7FE-07475AFC1F3F}" type="slidenum">
              <a:rPr lang="en-US" smtClean="0"/>
              <a:t>‹#›</a:t>
            </a:fld>
            <a:endParaRPr lang="en-US"/>
          </a:p>
        </p:txBody>
      </p:sp>
      <p:cxnSp>
        <p:nvCxnSpPr>
          <p:cNvPr id="11" name="Straight Connector 10"/>
          <p:cNvCxnSpPr/>
          <p:nvPr/>
        </p:nvCxnSpPr>
        <p:spPr>
          <a:xfrm rot="5400000">
            <a:off x="3741949" y="4045691"/>
            <a:ext cx="4709160" cy="1059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231751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533400"/>
            <a:ext cx="10972800" cy="9906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-146304"/>
            <a:ext cx="3860800" cy="329184"/>
          </a:xfrm>
          <a:prstGeom prst="rect">
            <a:avLst/>
          </a:prstGeom>
        </p:spPr>
        <p:txBody>
          <a:bodyPr/>
          <a:lstStyle/>
          <a:p>
            <a:fld id="{64FA486E-FA84-2744-94B7-81EA4DC92B4B}" type="datetimeFigureOut">
              <a:rPr lang="en-US" smtClean="0"/>
              <a:t>11/13/17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572000" y="18288"/>
            <a:ext cx="5486400" cy="45719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0160000" y="18288"/>
            <a:ext cx="1422400" cy="202498"/>
          </a:xfrm>
          <a:prstGeom prst="rect">
            <a:avLst/>
          </a:prstGeom>
        </p:spPr>
        <p:txBody>
          <a:bodyPr/>
          <a:lstStyle/>
          <a:p>
            <a:fld id="{1ED23326-499E-8149-A7FE-07475AFC1F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00267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09600" y="-146304"/>
            <a:ext cx="3860800" cy="329184"/>
          </a:xfrm>
          <a:prstGeom prst="rect">
            <a:avLst/>
          </a:prstGeom>
        </p:spPr>
        <p:txBody>
          <a:bodyPr/>
          <a:lstStyle/>
          <a:p>
            <a:fld id="{64FA486E-FA84-2744-94B7-81EA4DC92B4B}" type="datetimeFigureOut">
              <a:rPr lang="en-US" smtClean="0"/>
              <a:t>11/13/17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572000" y="18288"/>
            <a:ext cx="5486400" cy="45719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160000" y="18288"/>
            <a:ext cx="1422400" cy="202498"/>
          </a:xfrm>
          <a:prstGeom prst="rect">
            <a:avLst/>
          </a:prstGeom>
        </p:spPr>
        <p:txBody>
          <a:bodyPr/>
          <a:lstStyle/>
          <a:p>
            <a:fld id="{1ED23326-499E-8149-A7FE-07475AFC1F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56620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92080"/>
            <a:ext cx="2852928" cy="1261872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62400" y="792080"/>
            <a:ext cx="7620000" cy="5577840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2130553"/>
            <a:ext cx="2852928" cy="424361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-146304"/>
            <a:ext cx="3860800" cy="329184"/>
          </a:xfrm>
          <a:prstGeom prst="rect">
            <a:avLst/>
          </a:prstGeom>
        </p:spPr>
        <p:txBody>
          <a:bodyPr/>
          <a:lstStyle/>
          <a:p>
            <a:fld id="{64FA486E-FA84-2744-94B7-81EA4DC92B4B}" type="datetimeFigureOut">
              <a:rPr lang="en-US" smtClean="0"/>
              <a:t>11/13/17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572000" y="18288"/>
            <a:ext cx="5486400" cy="45719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160000" y="18288"/>
            <a:ext cx="1422400" cy="202498"/>
          </a:xfrm>
          <a:prstGeom prst="rect">
            <a:avLst/>
          </a:prstGeom>
        </p:spPr>
        <p:txBody>
          <a:bodyPr/>
          <a:lstStyle/>
          <a:p>
            <a:fld id="{1ED23326-499E-8149-A7FE-07475AFC1F3F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 rot="5400000">
            <a:off x="912152" y="3579942"/>
            <a:ext cx="5577840" cy="2117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101780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92480"/>
            <a:ext cx="2856907" cy="1264920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11480" y="838201"/>
            <a:ext cx="7872520" cy="5500456"/>
          </a:xfrm>
          <a:prstGeom prst="rect">
            <a:avLst/>
          </a:prstGeom>
          <a:solidFill>
            <a:schemeClr val="bg2"/>
          </a:solidFill>
          <a:ln w="76200">
            <a:solidFill>
              <a:srgbClr val="FFFFFF"/>
            </a:solidFill>
            <a:miter lim="800000"/>
          </a:ln>
          <a:effectLst>
            <a:outerShdw blurRad="50800" dist="12700" dir="5400000" algn="t" rotWithShape="0">
              <a:prstClr val="black">
                <a:alpha val="59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133600"/>
            <a:ext cx="2852928" cy="42428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-146304"/>
            <a:ext cx="3860800" cy="329184"/>
          </a:xfrm>
          <a:prstGeom prst="rect">
            <a:avLst/>
          </a:prstGeom>
        </p:spPr>
        <p:txBody>
          <a:bodyPr/>
          <a:lstStyle/>
          <a:p>
            <a:fld id="{64FA486E-FA84-2744-94B7-81EA4DC92B4B}" type="datetimeFigureOut">
              <a:rPr lang="en-US" smtClean="0"/>
              <a:t>11/13/17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572000" y="18288"/>
            <a:ext cx="5486400" cy="45719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160000" y="18288"/>
            <a:ext cx="1422400" cy="202498"/>
          </a:xfrm>
          <a:prstGeom prst="rect">
            <a:avLst/>
          </a:prstGeom>
        </p:spPr>
        <p:txBody>
          <a:bodyPr/>
          <a:lstStyle/>
          <a:p>
            <a:fld id="{1ED23326-499E-8149-A7FE-07475AFC1F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2895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533400"/>
            <a:ext cx="10972800" cy="9906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600200"/>
            <a:ext cx="10972800" cy="487680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-146304"/>
            <a:ext cx="3860800" cy="329184"/>
          </a:xfrm>
          <a:prstGeom prst="rect">
            <a:avLst/>
          </a:prstGeom>
        </p:spPr>
        <p:txBody>
          <a:bodyPr/>
          <a:lstStyle/>
          <a:p>
            <a:fld id="{64FA486E-FA84-2744-94B7-81EA4DC92B4B}" type="datetimeFigureOut">
              <a:rPr lang="en-US" smtClean="0"/>
              <a:t>11/13/17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00" y="18288"/>
            <a:ext cx="5486400" cy="45719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160000" y="18288"/>
            <a:ext cx="1422400" cy="202498"/>
          </a:xfrm>
          <a:prstGeom prst="rect">
            <a:avLst/>
          </a:prstGeom>
        </p:spPr>
        <p:txBody>
          <a:bodyPr/>
          <a:lstStyle/>
          <a:p>
            <a:fld id="{1ED23326-499E-8149-A7FE-07475AFC1F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68419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theme" Target="../theme/theme1.xml"/><Relationship Id="rId1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220786"/>
            <a:ext cx="12192000" cy="228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1" name="Title 1"/>
          <p:cNvSpPr txBox="1">
            <a:spLocks/>
          </p:cNvSpPr>
          <p:nvPr userDrawn="1"/>
        </p:nvSpPr>
        <p:spPr>
          <a:xfrm>
            <a:off x="152400" y="215900"/>
            <a:ext cx="11899900" cy="9017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 spc="-1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dirty="0">
              <a:solidFill>
                <a:schemeClr val="bg2">
                  <a:lumMod val="25000"/>
                </a:schemeClr>
              </a:solidFill>
              <a:latin typeface="Founders Grotesk Medium"/>
            </a:endParaRPr>
          </a:p>
        </p:txBody>
      </p:sp>
      <p:sp>
        <p:nvSpPr>
          <p:cNvPr id="12" name="Content Placeholder 2"/>
          <p:cNvSpPr txBox="1">
            <a:spLocks/>
          </p:cNvSpPr>
          <p:nvPr userDrawn="1"/>
        </p:nvSpPr>
        <p:spPr>
          <a:xfrm>
            <a:off x="152400" y="1295400"/>
            <a:ext cx="3581400" cy="4889500"/>
          </a:xfrm>
          <a:prstGeom prst="rect">
            <a:avLst/>
          </a:prstGeom>
        </p:spPr>
        <p:txBody>
          <a:bodyPr/>
          <a:lstStyle>
            <a:lvl1pPr marL="1828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8720" indent="-13716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>
              <a:latin typeface="Founders Grotesk Text"/>
            </a:endParaRPr>
          </a:p>
        </p:txBody>
      </p:sp>
      <p:pic>
        <p:nvPicPr>
          <p:cNvPr id="13" name="Picture 12" descr="ICPHusa_logo_horizontal.jpg"/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0" y="6352537"/>
            <a:ext cx="2209815" cy="441963"/>
          </a:xfrm>
          <a:prstGeom prst="rect">
            <a:avLst/>
          </a:prstGeom>
        </p:spPr>
      </p:pic>
      <p:sp>
        <p:nvSpPr>
          <p:cNvPr id="14" name="Content Placeholder 2"/>
          <p:cNvSpPr txBox="1">
            <a:spLocks/>
          </p:cNvSpPr>
          <p:nvPr userDrawn="1"/>
        </p:nvSpPr>
        <p:spPr>
          <a:xfrm>
            <a:off x="4191000" y="1295400"/>
            <a:ext cx="7861300" cy="5397500"/>
          </a:xfrm>
          <a:prstGeom prst="rect">
            <a:avLst/>
          </a:prstGeom>
        </p:spPr>
        <p:txBody>
          <a:bodyPr/>
          <a:lstStyle>
            <a:lvl1pPr marL="1828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8720" indent="-13716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5408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09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</p:sldLayoutIdLst>
  <p:txStyles>
    <p:titleStyle>
      <a:lvl1pPr algn="l" defTabSz="914400" rtl="0" eaLnBrk="1" latinLnBrk="0" hangingPunct="1">
        <a:spcBef>
          <a:spcPct val="0"/>
        </a:spcBef>
        <a:buNone/>
        <a:defRPr sz="4000" kern="1200" spc="-1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13716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17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8.png"/><Relationship Id="rId3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0.tif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21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.tiff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3.tif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4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tiff"/><Relationship Id="rId4" Type="http://schemas.openxmlformats.org/officeDocument/2006/relationships/image" Target="../media/image27.tif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8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9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0.jpg"/><Relationship Id="rId3" Type="http://schemas.openxmlformats.org/officeDocument/2006/relationships/image" Target="../media/image31.jp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2.tiff"/><Relationship Id="rId3" Type="http://schemas.openxmlformats.org/officeDocument/2006/relationships/image" Target="../media/image33.jp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4" Type="http://schemas.openxmlformats.org/officeDocument/2006/relationships/image" Target="../media/image4.tif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5.tiff"/><Relationship Id="rId3" Type="http://schemas.openxmlformats.org/officeDocument/2006/relationships/image" Target="../media/image2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4" Type="http://schemas.openxmlformats.org/officeDocument/2006/relationships/image" Target="../media/image7.tif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8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300" y="1278843"/>
            <a:ext cx="11950700" cy="3286031"/>
          </a:xfrm>
          <a:prstGeom prst="rect">
            <a:avLst/>
          </a:prstGeom>
        </p:spPr>
        <p:txBody>
          <a:bodyPr>
            <a:noAutofit/>
          </a:bodyPr>
          <a:lstStyle/>
          <a:p>
            <a:pPr algn="ctr">
              <a:spcBef>
                <a:spcPts val="1200"/>
              </a:spcBef>
              <a:spcAft>
                <a:spcPts val="1200"/>
              </a:spcAft>
            </a:pPr>
            <a:r>
              <a:rPr lang="en-US" sz="5000" b="1" cap="none" dirty="0" smtClean="0">
                <a:cs typeface="Founders Grotesk Medium"/>
              </a:rPr>
              <a:t>Student Homelessness in </a:t>
            </a:r>
            <a:br>
              <a:rPr lang="en-US" sz="5000" b="1" cap="none" dirty="0" smtClean="0">
                <a:cs typeface="Founders Grotesk Medium"/>
              </a:rPr>
            </a:br>
            <a:r>
              <a:rPr lang="en-US" sz="5000" b="1" cap="none" dirty="0" smtClean="0">
                <a:cs typeface="Founders Grotesk Medium"/>
              </a:rPr>
              <a:t>New York City Public Schools</a:t>
            </a:r>
            <a:r>
              <a:rPr lang="en-US" sz="6000" b="1" cap="none" dirty="0" smtClean="0">
                <a:cs typeface="Founders Grotesk Medium"/>
              </a:rPr>
              <a:t/>
            </a:r>
            <a:br>
              <a:rPr lang="en-US" sz="6000" b="1" cap="none" dirty="0" smtClean="0">
                <a:cs typeface="Founders Grotesk Medium"/>
              </a:rPr>
            </a:br>
            <a:r>
              <a:rPr lang="en-US" sz="3000" b="1" dirty="0" smtClean="0">
                <a:cs typeface="Founders Grotesk Medium"/>
              </a:rPr>
              <a:t>District 30, SY 2015–16</a:t>
            </a:r>
            <a:endParaRPr lang="en-US" sz="3000" b="1" cap="none" dirty="0">
              <a:cs typeface="Founders Grotesk Medium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1693721" y="371387"/>
            <a:ext cx="8822839" cy="148912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 cap="all" spc="-1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2400" dirty="0">
              <a:latin typeface="Helvetica"/>
              <a:cs typeface="Helvetica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0" y="6057900"/>
            <a:ext cx="12192000" cy="80009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pic>
        <p:nvPicPr>
          <p:cNvPr id="6" name="Picture 5" descr="ICPHusa_logo_horizontal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1877" y="4814817"/>
            <a:ext cx="4965700" cy="993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0412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3699" y="236378"/>
            <a:ext cx="11239501" cy="1325722"/>
          </a:xfrm>
        </p:spPr>
        <p:txBody>
          <a:bodyPr>
            <a:noAutofit/>
          </a:bodyPr>
          <a:lstStyle/>
          <a:p>
            <a:r>
              <a:rPr lang="en-US" b="1" dirty="0" smtClean="0">
                <a:cs typeface="Founders Grotesk Medium"/>
              </a:rPr>
              <a:t>Percentage of Homeless Students in Districts in Queens</a:t>
            </a:r>
            <a:br>
              <a:rPr lang="en-US" b="1" dirty="0" smtClean="0">
                <a:cs typeface="Founders Grotesk Medium"/>
              </a:rPr>
            </a:br>
            <a:endParaRPr lang="en-US" b="1" dirty="0">
              <a:cs typeface="Founders Grotesk Medium"/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sz="half" idx="1"/>
          </p:nvPr>
        </p:nvSpPr>
        <p:spPr>
          <a:xfrm>
            <a:off x="393699" y="1654292"/>
            <a:ext cx="4076699" cy="239216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200" dirty="0" smtClean="0"/>
              <a:t>Out of seven school districts in Queens, District 30 had the </a:t>
            </a:r>
            <a:r>
              <a:rPr lang="en-US" sz="2200" b="1" dirty="0" smtClean="0"/>
              <a:t>2</a:t>
            </a:r>
            <a:r>
              <a:rPr lang="en-US" sz="2200" b="1" baseline="30000" dirty="0" smtClean="0"/>
              <a:t>nd</a:t>
            </a:r>
            <a:r>
              <a:rPr lang="en-US" sz="2200" b="1" dirty="0" smtClean="0"/>
              <a:t> highest percentage </a:t>
            </a:r>
            <a:r>
              <a:rPr lang="en-US" sz="2200" dirty="0" smtClean="0"/>
              <a:t>of homeless students enrolled.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0398" y="1308830"/>
            <a:ext cx="7476312" cy="440617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917092" y="6535275"/>
            <a:ext cx="916060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cs typeface="Arial"/>
              </a:rPr>
              <a:t>Source: New York City Department of Education, unpublished data tabulated by the Institute for Children, Poverty, and Homelessness, </a:t>
            </a:r>
            <a:r>
              <a:rPr lang="en-US" sz="900" smtClean="0">
                <a:cs typeface="Arial"/>
              </a:rPr>
              <a:t>SY 2015–16</a:t>
            </a:r>
            <a:r>
              <a:rPr lang="en-US" sz="900" dirty="0" smtClean="0">
                <a:cs typeface="Arial"/>
              </a:rPr>
              <a:t>. </a:t>
            </a:r>
            <a:endParaRPr lang="en-US" sz="900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07249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5100" y="228600"/>
            <a:ext cx="11988800" cy="444500"/>
          </a:xfrm>
        </p:spPr>
        <p:txBody>
          <a:bodyPr>
            <a:noAutofit/>
          </a:bodyPr>
          <a:lstStyle/>
          <a:p>
            <a:r>
              <a:rPr lang="en-US" b="1" dirty="0" smtClean="0">
                <a:solidFill>
                  <a:srgbClr val="072C62"/>
                </a:solidFill>
                <a:cs typeface="Founders Grotesk Medium"/>
              </a:rPr>
              <a:t>Young Students Are Most At Risk</a:t>
            </a:r>
            <a:endParaRPr lang="en-US" b="1" dirty="0">
              <a:solidFill>
                <a:srgbClr val="072C62"/>
              </a:solidFill>
              <a:cs typeface="Founders Grotesk Medium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68300" y="1150224"/>
            <a:ext cx="3149600" cy="463067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200" b="1" dirty="0" smtClean="0"/>
              <a:t>Elementary schools had the </a:t>
            </a:r>
            <a:r>
              <a:rPr lang="en-US" sz="2200" b="1" dirty="0"/>
              <a:t>highest </a:t>
            </a:r>
            <a:r>
              <a:rPr lang="en-US" sz="2200" b="1" dirty="0" smtClean="0"/>
              <a:t>percentage </a:t>
            </a:r>
            <a:r>
              <a:rPr lang="en-US" sz="2200" dirty="0" smtClean="0"/>
              <a:t>of homeless students in District 30.</a:t>
            </a:r>
            <a:endParaRPr lang="en-US" sz="2200" dirty="0"/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000" dirty="0" smtClean="0"/>
          </a:p>
          <a:p>
            <a:pPr marL="0" indent="0">
              <a:buNone/>
            </a:pPr>
            <a:endParaRPr lang="en-US" sz="20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6500" y="1150224"/>
            <a:ext cx="8026399" cy="500092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917092" y="6535275"/>
            <a:ext cx="916060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cs typeface="Arial"/>
              </a:rPr>
              <a:t>Source: New York City Department of Education, unpublished data tabulated by the Institute for Children, Poverty, and Homelessness, </a:t>
            </a:r>
            <a:r>
              <a:rPr lang="en-US" sz="900" smtClean="0">
                <a:cs typeface="Arial"/>
              </a:rPr>
              <a:t>SY 2015–16</a:t>
            </a:r>
            <a:r>
              <a:rPr lang="en-US" sz="900" dirty="0" smtClean="0">
                <a:cs typeface="Arial"/>
              </a:rPr>
              <a:t>. </a:t>
            </a:r>
            <a:endParaRPr lang="en-US" sz="900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57994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13"/>
          <p:cNvSpPr>
            <a:spLocks noGrp="1"/>
          </p:cNvSpPr>
          <p:nvPr>
            <p:ph sz="half" idx="2"/>
          </p:nvPr>
        </p:nvSpPr>
        <p:spPr>
          <a:xfrm>
            <a:off x="228601" y="1706396"/>
            <a:ext cx="3848099" cy="421654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200" smtClean="0">
                <a:cs typeface="Founders Grotesk Regular"/>
              </a:rPr>
              <a:t>Black </a:t>
            </a:r>
            <a:r>
              <a:rPr lang="en-US" sz="2200" dirty="0" smtClean="0">
                <a:cs typeface="Founders Grotesk Regular"/>
              </a:rPr>
              <a:t>students were most at risk of experiencing homelessness in District 30.</a:t>
            </a:r>
            <a:endParaRPr lang="en-US" sz="2200" dirty="0">
              <a:cs typeface="Founders Grotesk Regular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9701" y="228600"/>
            <a:ext cx="11889022" cy="1377930"/>
          </a:xfrm>
        </p:spPr>
        <p:txBody>
          <a:bodyPr>
            <a:noAutofit/>
          </a:bodyPr>
          <a:lstStyle/>
          <a:p>
            <a:r>
              <a:rPr lang="en-US" b="1" dirty="0" smtClean="0">
                <a:cs typeface="Founders Grotesk Medium"/>
              </a:rPr>
              <a:t>Student Homelessness by Race and Ethnicity in District 30</a:t>
            </a:r>
            <a:endParaRPr lang="en-US" b="1" dirty="0">
              <a:cs typeface="Founders Grotesk Medium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0842" y="1238387"/>
            <a:ext cx="6977407" cy="447661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917092" y="6535275"/>
            <a:ext cx="916060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cs typeface="Arial"/>
              </a:rPr>
              <a:t>Source: New York City Department of Education, unpublished data tabulated by the Institute for Children, Poverty, and Homelessness, </a:t>
            </a:r>
            <a:r>
              <a:rPr lang="en-US" sz="900" smtClean="0">
                <a:cs typeface="Arial"/>
              </a:rPr>
              <a:t>SY 2015–16</a:t>
            </a:r>
            <a:r>
              <a:rPr lang="en-US" sz="900" dirty="0" smtClean="0">
                <a:cs typeface="Arial"/>
              </a:rPr>
              <a:t>. </a:t>
            </a:r>
            <a:endParaRPr lang="en-US" sz="900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582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235976"/>
            <a:ext cx="11950700" cy="741923"/>
          </a:xfrm>
        </p:spPr>
        <p:txBody>
          <a:bodyPr>
            <a:noAutofit/>
          </a:bodyPr>
          <a:lstStyle/>
          <a:p>
            <a:r>
              <a:rPr lang="en-US" b="1" dirty="0" smtClean="0">
                <a:cs typeface="Founders Grotesk Medium"/>
              </a:rPr>
              <a:t>English Language Learners in District 30</a:t>
            </a:r>
            <a:br>
              <a:rPr lang="en-US" b="1" dirty="0" smtClean="0">
                <a:cs typeface="Founders Grotesk Medium"/>
              </a:rPr>
            </a:br>
            <a:endParaRPr lang="en-US" b="1" dirty="0">
              <a:cs typeface="Founders Grotesk Medium"/>
            </a:endParaRPr>
          </a:p>
        </p:txBody>
      </p:sp>
      <p:sp>
        <p:nvSpPr>
          <p:cNvPr id="10" name="Content Placeholder 9"/>
          <p:cNvSpPr>
            <a:spLocks noGrp="1"/>
          </p:cNvSpPr>
          <p:nvPr>
            <p:ph sz="half" idx="2"/>
          </p:nvPr>
        </p:nvSpPr>
        <p:spPr>
          <a:xfrm>
            <a:off x="292100" y="1180027"/>
            <a:ext cx="4102100" cy="441493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200" b="1" dirty="0" smtClean="0"/>
              <a:t>Nearly a 40% </a:t>
            </a:r>
            <a:r>
              <a:rPr lang="en-US" sz="2200" dirty="0" smtClean="0"/>
              <a:t>of</a:t>
            </a:r>
            <a:r>
              <a:rPr lang="en-US" sz="2200" b="1" dirty="0" smtClean="0"/>
              <a:t> </a:t>
            </a:r>
            <a:r>
              <a:rPr lang="en-US" sz="2200" dirty="0" smtClean="0"/>
              <a:t>homeless </a:t>
            </a:r>
            <a:br>
              <a:rPr lang="en-US" sz="2200" dirty="0" smtClean="0"/>
            </a:br>
            <a:r>
              <a:rPr lang="en-US" sz="2200" dirty="0" smtClean="0"/>
              <a:t>students were English Language Learners.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6150" y="1187683"/>
            <a:ext cx="7985418" cy="483211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917092" y="6535275"/>
            <a:ext cx="916060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cs typeface="Arial"/>
              </a:rPr>
              <a:t>Source: New York City Department of Education, unpublished data tabulated by the Institute for Children, Poverty, and Homelessness, </a:t>
            </a:r>
            <a:r>
              <a:rPr lang="en-US" sz="900" smtClean="0">
                <a:cs typeface="Arial"/>
              </a:rPr>
              <a:t>SY 2015–16</a:t>
            </a:r>
            <a:r>
              <a:rPr lang="en-US" sz="900" dirty="0" smtClean="0">
                <a:cs typeface="Arial"/>
              </a:rPr>
              <a:t>. </a:t>
            </a:r>
            <a:endParaRPr lang="en-US" sz="900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77748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239249"/>
            <a:ext cx="12397395" cy="738652"/>
          </a:xfrm>
        </p:spPr>
        <p:txBody>
          <a:bodyPr>
            <a:noAutofit/>
          </a:bodyPr>
          <a:lstStyle/>
          <a:p>
            <a:r>
              <a:rPr lang="en-US" b="1" dirty="0" smtClean="0">
                <a:solidFill>
                  <a:srgbClr val="072C62"/>
                </a:solidFill>
                <a:latin typeface="+mj-lt"/>
                <a:cs typeface="Founders Grotesk Medium"/>
              </a:rPr>
              <a:t>Impacts of Student Homelessness </a:t>
            </a:r>
            <a:endParaRPr lang="en-US" b="1" dirty="0">
              <a:solidFill>
                <a:srgbClr val="072C62"/>
              </a:solidFill>
              <a:latin typeface="+mj-lt"/>
              <a:cs typeface="Founders Grotesk Medium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31512" y="1333501"/>
            <a:ext cx="9550400" cy="3048000"/>
          </a:xfrm>
        </p:spPr>
        <p:txBody>
          <a:bodyPr numCol="2">
            <a:noAutofit/>
          </a:bodyPr>
          <a:lstStyle/>
          <a:p>
            <a:pPr lvl="1">
              <a:spcAft>
                <a:spcPts val="1800"/>
              </a:spcAft>
              <a:buClr>
                <a:schemeClr val="tx1"/>
              </a:buClr>
              <a:buSzPct val="100000"/>
            </a:pPr>
            <a:r>
              <a:rPr lang="en-US" sz="2200" b="1" dirty="0">
                <a:latin typeface="Arial" charset="0"/>
                <a:ea typeface="Arial" charset="0"/>
                <a:cs typeface="Arial" charset="0"/>
              </a:rPr>
              <a:t>Transfer</a:t>
            </a:r>
            <a:r>
              <a:rPr lang="en-US" sz="2200" dirty="0">
                <a:latin typeface="Arial" charset="0"/>
                <a:ea typeface="Arial" charset="0"/>
                <a:cs typeface="Arial" charset="0"/>
              </a:rPr>
              <a:t> schools more often</a:t>
            </a:r>
          </a:p>
          <a:p>
            <a:pPr lvl="1">
              <a:spcAft>
                <a:spcPts val="1800"/>
              </a:spcAft>
              <a:buClr>
                <a:schemeClr val="tx1"/>
              </a:buClr>
              <a:buSzPct val="100000"/>
            </a:pPr>
            <a:r>
              <a:rPr lang="en-US" sz="2200" dirty="0" smtClean="0">
                <a:latin typeface="Arial" charset="0"/>
                <a:ea typeface="Arial" charset="0"/>
                <a:cs typeface="Arial" charset="0"/>
              </a:rPr>
              <a:t>More likely to be chronically </a:t>
            </a:r>
            <a:r>
              <a:rPr lang="en-US" sz="2200" b="1" dirty="0" smtClean="0">
                <a:latin typeface="Arial" charset="0"/>
                <a:ea typeface="Arial" charset="0"/>
                <a:cs typeface="Arial" charset="0"/>
              </a:rPr>
              <a:t>absent</a:t>
            </a:r>
          </a:p>
          <a:p>
            <a:pPr lvl="1">
              <a:spcAft>
                <a:spcPts val="1800"/>
              </a:spcAft>
              <a:buClr>
                <a:schemeClr val="tx1"/>
              </a:buClr>
              <a:buSzPct val="100000"/>
            </a:pPr>
            <a:r>
              <a:rPr lang="en-US" sz="2200" dirty="0" smtClean="0">
                <a:latin typeface="Arial" charset="0"/>
                <a:ea typeface="Arial" charset="0"/>
                <a:cs typeface="Arial" charset="0"/>
              </a:rPr>
              <a:t>Lower rates of proficiency on </a:t>
            </a:r>
            <a:r>
              <a:rPr lang="en-US" sz="2200" b="1" dirty="0" smtClean="0">
                <a:latin typeface="Arial" charset="0"/>
                <a:ea typeface="Arial" charset="0"/>
                <a:cs typeface="Arial" charset="0"/>
              </a:rPr>
              <a:t>state assessments</a:t>
            </a:r>
          </a:p>
          <a:p>
            <a:pPr lvl="1">
              <a:spcAft>
                <a:spcPts val="1800"/>
              </a:spcAft>
              <a:buClr>
                <a:schemeClr val="tx1"/>
              </a:buClr>
              <a:buSzPct val="100000"/>
            </a:pPr>
            <a:r>
              <a:rPr lang="en-US" sz="2200" dirty="0" smtClean="0">
                <a:latin typeface="Arial" charset="0"/>
                <a:ea typeface="Arial" charset="0"/>
                <a:cs typeface="Arial" charset="0"/>
              </a:rPr>
              <a:t>Higher </a:t>
            </a:r>
            <a:r>
              <a:rPr lang="en-US" sz="2200" b="1" dirty="0" smtClean="0">
                <a:latin typeface="Arial" charset="0"/>
                <a:ea typeface="Arial" charset="0"/>
                <a:cs typeface="Arial" charset="0"/>
              </a:rPr>
              <a:t>suspension</a:t>
            </a:r>
            <a:r>
              <a:rPr lang="en-US" sz="2200" dirty="0" smtClean="0">
                <a:latin typeface="Arial" charset="0"/>
                <a:ea typeface="Arial" charset="0"/>
                <a:cs typeface="Arial" charset="0"/>
              </a:rPr>
              <a:t> rates</a:t>
            </a:r>
          </a:p>
          <a:p>
            <a:pPr lvl="1">
              <a:spcAft>
                <a:spcPts val="1800"/>
              </a:spcAft>
              <a:buClr>
                <a:schemeClr val="tx1"/>
              </a:buClr>
              <a:buSzPct val="100000"/>
            </a:pPr>
            <a:r>
              <a:rPr lang="en-US" sz="2200" dirty="0" smtClean="0">
                <a:latin typeface="Arial" charset="0"/>
                <a:ea typeface="Arial" charset="0"/>
                <a:cs typeface="Arial" charset="0"/>
              </a:rPr>
              <a:t>Lower </a:t>
            </a:r>
            <a:r>
              <a:rPr lang="en-US" sz="2200" b="1" dirty="0" smtClean="0">
                <a:latin typeface="Arial" charset="0"/>
                <a:ea typeface="Arial" charset="0"/>
                <a:cs typeface="Arial" charset="0"/>
              </a:rPr>
              <a:t>graduation</a:t>
            </a:r>
            <a:r>
              <a:rPr lang="en-US" sz="2200" dirty="0" smtClean="0">
                <a:latin typeface="Arial" charset="0"/>
                <a:ea typeface="Arial" charset="0"/>
                <a:cs typeface="Arial" charset="0"/>
              </a:rPr>
              <a:t> rates</a:t>
            </a:r>
          </a:p>
          <a:p>
            <a:pPr lvl="1">
              <a:spcAft>
                <a:spcPts val="1800"/>
              </a:spcAft>
              <a:buClr>
                <a:schemeClr val="tx1"/>
              </a:buClr>
              <a:buSzPct val="100000"/>
            </a:pPr>
            <a:r>
              <a:rPr lang="en-US" sz="2200" dirty="0" smtClean="0">
                <a:latin typeface="Arial" charset="0"/>
                <a:ea typeface="Arial" charset="0"/>
                <a:cs typeface="Arial" charset="0"/>
              </a:rPr>
              <a:t>Higher </a:t>
            </a:r>
            <a:r>
              <a:rPr lang="en-US" sz="2200" b="1" dirty="0" smtClean="0">
                <a:latin typeface="Arial" charset="0"/>
                <a:ea typeface="Arial" charset="0"/>
                <a:cs typeface="Arial" charset="0"/>
              </a:rPr>
              <a:t>dropout</a:t>
            </a:r>
            <a:r>
              <a:rPr lang="en-US" sz="2200" dirty="0" smtClean="0">
                <a:latin typeface="Arial" charset="0"/>
                <a:ea typeface="Arial" charset="0"/>
                <a:cs typeface="Arial" charset="0"/>
              </a:rPr>
              <a:t> rates</a:t>
            </a:r>
          </a:p>
          <a:p>
            <a:pPr lvl="1">
              <a:spcAft>
                <a:spcPts val="1800"/>
              </a:spcAft>
              <a:buClr>
                <a:schemeClr val="tx1"/>
              </a:buClr>
              <a:buSzPct val="100000"/>
            </a:pPr>
            <a:r>
              <a:rPr lang="en-US" sz="2200" dirty="0" smtClean="0">
                <a:latin typeface="Arial" charset="0"/>
                <a:ea typeface="Arial" charset="0"/>
                <a:cs typeface="Arial" charset="0"/>
              </a:rPr>
              <a:t>Require additional </a:t>
            </a:r>
            <a:r>
              <a:rPr lang="en-US" sz="2200" b="1" dirty="0" smtClean="0">
                <a:latin typeface="Arial" charset="0"/>
                <a:ea typeface="Arial" charset="0"/>
                <a:cs typeface="Arial" charset="0"/>
              </a:rPr>
              <a:t>ELL </a:t>
            </a:r>
            <a:r>
              <a:rPr lang="en-US" sz="2200" dirty="0" smtClean="0">
                <a:latin typeface="Arial" charset="0"/>
                <a:ea typeface="Arial" charset="0"/>
                <a:cs typeface="Arial" charset="0"/>
              </a:rPr>
              <a:t>supports</a:t>
            </a:r>
          </a:p>
          <a:p>
            <a:pPr lvl="1">
              <a:spcAft>
                <a:spcPts val="1800"/>
              </a:spcAft>
              <a:buClr>
                <a:schemeClr val="tx1"/>
              </a:buClr>
              <a:buSzPct val="100000"/>
            </a:pPr>
            <a:r>
              <a:rPr lang="en-US" sz="2200" dirty="0" smtClean="0">
                <a:latin typeface="Arial" charset="0"/>
                <a:ea typeface="Arial" charset="0"/>
                <a:cs typeface="Arial" charset="0"/>
              </a:rPr>
              <a:t>Receive late support for </a:t>
            </a:r>
            <a:r>
              <a:rPr lang="en-US" sz="2200" b="1" dirty="0" smtClean="0">
                <a:latin typeface="Arial" charset="0"/>
                <a:ea typeface="Arial" charset="0"/>
                <a:cs typeface="Arial" charset="0"/>
              </a:rPr>
              <a:t>special education needs</a:t>
            </a: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558800" y="4737101"/>
            <a:ext cx="10947400" cy="1612899"/>
          </a:xfrm>
          <a:prstGeom prst="rect">
            <a:avLst/>
          </a:prstGeom>
        </p:spPr>
        <p:txBody>
          <a:bodyPr vert="horz" lIns="54864" tIns="91440" rtlCol="0">
            <a:normAutofit/>
          </a:bodyPr>
          <a:lstStyle>
            <a:lvl1pPr marL="438912" indent="-320040" algn="l" rtl="0" eaLnBrk="1" latinLnBrk="0" hangingPunct="1">
              <a:spcBef>
                <a:spcPts val="0"/>
              </a:spcBef>
              <a:buClr>
                <a:schemeClr val="accent1"/>
              </a:buClr>
              <a:buSzPct val="80000"/>
              <a:buFont typeface="Wingdings 2"/>
              <a:buChar char=""/>
              <a:defRPr kumimoji="0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3152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90000"/>
              <a:buFont typeface="Wingdings"/>
              <a:buChar char=""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96696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/>
              <a:buChar char="▪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1615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/>
              <a:buChar char="▪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2646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Wingdings 3"/>
              <a:buChar char=""/>
              <a:defRPr kumimoji="0" lang="en-US" sz="20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27632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31136" indent="-18288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 pitchFamily="18" charset="2"/>
              <a:buChar char="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endParaRPr lang="en-US" sz="2800" dirty="0">
              <a:solidFill>
                <a:srgbClr val="C5EBFC"/>
              </a:solidFill>
              <a:latin typeface="Helvetica"/>
              <a:cs typeface="Helvetica"/>
            </a:endParaRPr>
          </a:p>
          <a:p>
            <a:pPr marL="118872" indent="0" algn="ctr">
              <a:buNone/>
            </a:pPr>
            <a:r>
              <a:rPr lang="en-US" dirty="0" smtClean="0">
                <a:solidFill>
                  <a:srgbClr val="5B9BD5"/>
                </a:solidFill>
                <a:latin typeface="+mj-lt"/>
                <a:cs typeface="Helvetica"/>
              </a:rPr>
              <a:t>These impacts last beyond a student’s experience with homelessness</a:t>
            </a:r>
            <a:endParaRPr lang="en-US" dirty="0">
              <a:solidFill>
                <a:srgbClr val="5B9BD5"/>
              </a:solidFill>
              <a:latin typeface="+mj-lt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513802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712" y="232288"/>
            <a:ext cx="11639549" cy="808333"/>
          </a:xfrm>
        </p:spPr>
        <p:txBody>
          <a:bodyPr>
            <a:noAutofit/>
          </a:bodyPr>
          <a:lstStyle/>
          <a:p>
            <a:r>
              <a:rPr lang="en-US" b="1" dirty="0" smtClean="0">
                <a:cs typeface="Founders Grotesk Medium"/>
              </a:rPr>
              <a:t>Mid-Year School Transfers in District 30</a:t>
            </a:r>
            <a:endParaRPr lang="en-US" b="1" dirty="0">
              <a:cs typeface="Founders Grotesk Medium"/>
            </a:endParaRPr>
          </a:p>
        </p:txBody>
      </p:sp>
      <p:sp>
        <p:nvSpPr>
          <p:cNvPr id="10" name="Content Placeholder 9"/>
          <p:cNvSpPr>
            <a:spLocks noGrp="1"/>
          </p:cNvSpPr>
          <p:nvPr>
            <p:ph sz="half" idx="2"/>
          </p:nvPr>
        </p:nvSpPr>
        <p:spPr>
          <a:xfrm>
            <a:off x="237612" y="1040622"/>
            <a:ext cx="4296288" cy="48260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200" b="1" dirty="0" smtClean="0">
                <a:cs typeface="Helvetica"/>
              </a:rPr>
              <a:t>Over 15% of homeless students transferred schools mid-year. </a:t>
            </a:r>
          </a:p>
          <a:p>
            <a:pPr marL="0" indent="0">
              <a:buNone/>
            </a:pPr>
            <a:endParaRPr lang="en-US" sz="2200" b="1" dirty="0">
              <a:cs typeface="Helvetica"/>
            </a:endParaRPr>
          </a:p>
          <a:p>
            <a:pPr marL="0" indent="0">
              <a:buNone/>
            </a:pPr>
            <a:r>
              <a:rPr lang="en-US" sz="2200" dirty="0" smtClean="0">
                <a:cs typeface="Helvetica"/>
              </a:rPr>
              <a:t>Students in shelters had the highest mid-year transfer rate at 36%.</a:t>
            </a:r>
          </a:p>
          <a:p>
            <a:pPr marL="0" indent="0">
              <a:buNone/>
            </a:pPr>
            <a:endParaRPr lang="en-US" sz="2200" dirty="0" smtClean="0">
              <a:cs typeface="Helvetica"/>
            </a:endParaRPr>
          </a:p>
          <a:p>
            <a:pPr marL="0" indent="0">
              <a:buNone/>
            </a:pPr>
            <a:r>
              <a:rPr lang="en-US" sz="2200" dirty="0" smtClean="0">
                <a:cs typeface="Helvetica"/>
              </a:rPr>
              <a:t>Every </a:t>
            </a:r>
            <a:r>
              <a:rPr lang="en-US" sz="2200" dirty="0">
                <a:cs typeface="Helvetica"/>
              </a:rPr>
              <a:t>school transfer is </a:t>
            </a:r>
            <a:r>
              <a:rPr lang="en-US" sz="2200" dirty="0" smtClean="0">
                <a:cs typeface="Helvetica"/>
              </a:rPr>
              <a:t/>
            </a:r>
            <a:br>
              <a:rPr lang="en-US" sz="2200" dirty="0" smtClean="0">
                <a:cs typeface="Helvetica"/>
              </a:rPr>
            </a:br>
            <a:r>
              <a:rPr lang="en-US" sz="2200" dirty="0" smtClean="0">
                <a:cs typeface="Helvetica"/>
              </a:rPr>
              <a:t>estimated </a:t>
            </a:r>
            <a:r>
              <a:rPr lang="en-US" sz="2200" dirty="0">
                <a:cs typeface="Helvetica"/>
              </a:rPr>
              <a:t>to set </a:t>
            </a:r>
            <a:r>
              <a:rPr lang="en-US" sz="2200" dirty="0" smtClean="0">
                <a:cs typeface="Helvetica"/>
              </a:rPr>
              <a:t>a </a:t>
            </a:r>
            <a:r>
              <a:rPr lang="en-US" sz="2200" dirty="0">
                <a:cs typeface="Helvetica"/>
              </a:rPr>
              <a:t>student </a:t>
            </a:r>
            <a:r>
              <a:rPr lang="en-US" sz="2200" dirty="0" smtClean="0">
                <a:cs typeface="Helvetica"/>
              </a:rPr>
              <a:t/>
            </a:r>
            <a:br>
              <a:rPr lang="en-US" sz="2200" dirty="0" smtClean="0">
                <a:cs typeface="Helvetica"/>
              </a:rPr>
            </a:br>
            <a:r>
              <a:rPr lang="en-US" sz="2200" dirty="0" smtClean="0">
                <a:cs typeface="Helvetica"/>
              </a:rPr>
              <a:t>back </a:t>
            </a:r>
            <a:r>
              <a:rPr lang="en-US" sz="2200" dirty="0">
                <a:cs typeface="Helvetica"/>
              </a:rPr>
              <a:t>academically by </a:t>
            </a:r>
            <a:r>
              <a:rPr lang="en-US" sz="2200" dirty="0" smtClean="0">
                <a:cs typeface="Helvetica"/>
              </a:rPr>
              <a:t/>
            </a:r>
            <a:br>
              <a:rPr lang="en-US" sz="2200" dirty="0" smtClean="0">
                <a:cs typeface="Helvetica"/>
              </a:rPr>
            </a:br>
            <a:r>
              <a:rPr lang="en-US" sz="2200" dirty="0" smtClean="0">
                <a:cs typeface="Helvetica"/>
              </a:rPr>
              <a:t>up to </a:t>
            </a:r>
            <a:r>
              <a:rPr lang="en-US" sz="2200" dirty="0">
                <a:cs typeface="Helvetica"/>
              </a:rPr>
              <a:t>six months</a:t>
            </a:r>
            <a:r>
              <a:rPr lang="en-US" sz="2200" dirty="0" smtClean="0">
                <a:cs typeface="Helvetica"/>
              </a:rPr>
              <a:t>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7650" y="1337163"/>
            <a:ext cx="6362700" cy="220247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5445" y="3998535"/>
            <a:ext cx="3787110" cy="83959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566440" y="3430433"/>
            <a:ext cx="1333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Founders Grotesk Text" charset="0"/>
                <a:ea typeface="Founders Grotesk Text" charset="0"/>
                <a:cs typeface="Founders Grotesk Text" charset="0"/>
              </a:rPr>
              <a:t>SY 2010–11</a:t>
            </a:r>
            <a:endParaRPr lang="en-US" dirty="0">
              <a:latin typeface="Founders Grotesk Text" charset="0"/>
              <a:ea typeface="Founders Grotesk Text" charset="0"/>
              <a:cs typeface="Founders Grotesk Text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0033000" y="3410468"/>
            <a:ext cx="14185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Founders Grotesk Text" charset="0"/>
                <a:ea typeface="Founders Grotesk Text" charset="0"/>
                <a:cs typeface="Founders Grotesk Text" charset="0"/>
              </a:rPr>
              <a:t>SY 2015–16</a:t>
            </a:r>
            <a:endParaRPr lang="en-US" dirty="0">
              <a:latin typeface="Founders Grotesk Text" charset="0"/>
              <a:ea typeface="Founders Grotesk Text" charset="0"/>
              <a:cs typeface="Founders Grotesk Text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917092" y="6535275"/>
            <a:ext cx="916060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cs typeface="Arial"/>
              </a:rPr>
              <a:t>Source: New York City Department of Education, unpublished data tabulated by the Institute for Children, Poverty, and Homelessness, </a:t>
            </a:r>
            <a:r>
              <a:rPr lang="en-US" sz="900" smtClean="0">
                <a:cs typeface="Arial"/>
              </a:rPr>
              <a:t>SY 2015–16</a:t>
            </a:r>
            <a:r>
              <a:rPr lang="en-US" sz="900" dirty="0" smtClean="0">
                <a:cs typeface="Arial"/>
              </a:rPr>
              <a:t>. </a:t>
            </a:r>
            <a:endParaRPr lang="en-US" sz="900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86179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1412" y="215900"/>
            <a:ext cx="12153411" cy="1295905"/>
          </a:xfrm>
        </p:spPr>
        <p:txBody>
          <a:bodyPr>
            <a:noAutofit/>
          </a:bodyPr>
          <a:lstStyle/>
          <a:p>
            <a:r>
              <a:rPr lang="en-US" sz="3800" b="1" dirty="0" smtClean="0">
                <a:cs typeface="Founders Grotesk Medium"/>
              </a:rPr>
              <a:t>Chronic Absenteeism Among Homeless Students in District 30</a:t>
            </a:r>
            <a:endParaRPr lang="en-US" sz="3800" b="1" dirty="0">
              <a:cs typeface="Founders Grotesk Medium"/>
            </a:endParaRPr>
          </a:p>
        </p:txBody>
      </p:sp>
      <p:sp>
        <p:nvSpPr>
          <p:cNvPr id="10" name="Content Placeholder 9"/>
          <p:cNvSpPr>
            <a:spLocks noGrp="1"/>
          </p:cNvSpPr>
          <p:nvPr>
            <p:ph sz="half" idx="2"/>
          </p:nvPr>
        </p:nvSpPr>
        <p:spPr>
          <a:xfrm>
            <a:off x="161412" y="1554371"/>
            <a:ext cx="4372488" cy="494200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200" dirty="0" smtClean="0"/>
              <a:t>Students who are chronically absent miss 20 or more </a:t>
            </a:r>
            <a:br>
              <a:rPr lang="en-US" sz="2200" dirty="0" smtClean="0"/>
            </a:br>
            <a:r>
              <a:rPr lang="en-US" sz="2200" dirty="0" smtClean="0"/>
              <a:t>days of school in a year. </a:t>
            </a:r>
          </a:p>
          <a:p>
            <a:pPr marL="0" indent="0">
              <a:buNone/>
            </a:pPr>
            <a:endParaRPr lang="en-US" sz="2200" dirty="0" smtClean="0"/>
          </a:p>
          <a:p>
            <a:pPr marL="0" indent="0">
              <a:buNone/>
            </a:pPr>
            <a:r>
              <a:rPr lang="en-US" sz="2200" b="1" dirty="0" smtClean="0"/>
              <a:t>Almost half of students living in shelters were chronically absent in District 30.</a:t>
            </a:r>
          </a:p>
          <a:p>
            <a:pPr marL="0" indent="0">
              <a:buNone/>
            </a:pPr>
            <a:endParaRPr lang="en-US" sz="2000" dirty="0" smtClean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1300" y="3382139"/>
            <a:ext cx="5778500" cy="118598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0242" y="1173336"/>
            <a:ext cx="5989558" cy="216623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917092" y="6535275"/>
            <a:ext cx="916060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cs typeface="Arial"/>
              </a:rPr>
              <a:t>Source: New York City Department of Education, unpublished data tabulated by the Institute for Children, Poverty, and Homelessness, </a:t>
            </a:r>
            <a:r>
              <a:rPr lang="en-US" sz="900" smtClean="0">
                <a:cs typeface="Arial"/>
              </a:rPr>
              <a:t>SY 2015–16</a:t>
            </a:r>
            <a:r>
              <a:rPr lang="en-US" sz="900" dirty="0" smtClean="0">
                <a:cs typeface="Arial"/>
              </a:rPr>
              <a:t>. </a:t>
            </a:r>
            <a:endParaRPr lang="en-US" sz="900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66262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907" y="240066"/>
            <a:ext cx="11844594" cy="1626834"/>
          </a:xfrm>
        </p:spPr>
        <p:txBody>
          <a:bodyPr>
            <a:noAutofit/>
          </a:bodyPr>
          <a:lstStyle/>
          <a:p>
            <a:r>
              <a:rPr lang="en-US" b="1" dirty="0" smtClean="0">
                <a:cs typeface="Founders Grotesk Medium"/>
              </a:rPr>
              <a:t>Chronic Absenteeism Among Homeless Students in District 30</a:t>
            </a:r>
            <a:endParaRPr lang="en-US" b="1" dirty="0">
              <a:cs typeface="Founders Grotesk Medium"/>
            </a:endParaRPr>
          </a:p>
        </p:txBody>
      </p:sp>
      <p:sp>
        <p:nvSpPr>
          <p:cNvPr id="10" name="Content Placeholder 9"/>
          <p:cNvSpPr>
            <a:spLocks noGrp="1"/>
          </p:cNvSpPr>
          <p:nvPr>
            <p:ph sz="half" idx="2"/>
          </p:nvPr>
        </p:nvSpPr>
        <p:spPr>
          <a:xfrm>
            <a:off x="156907" y="1686295"/>
            <a:ext cx="4089400" cy="485264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200" dirty="0" smtClean="0"/>
              <a:t>District 30 </a:t>
            </a:r>
            <a:r>
              <a:rPr lang="en-US" sz="2200" b="1" dirty="0" smtClean="0"/>
              <a:t>ranks low </a:t>
            </a:r>
            <a:r>
              <a:rPr lang="en-US" sz="2200" dirty="0" smtClean="0"/>
              <a:t>for chronic absenteeism among homeless students compared </a:t>
            </a:r>
            <a:r>
              <a:rPr lang="en-US" sz="2200" dirty="0"/>
              <a:t>to other </a:t>
            </a:r>
            <a:r>
              <a:rPr lang="en-US" sz="2200" dirty="0" smtClean="0"/>
              <a:t>districts.</a:t>
            </a:r>
          </a:p>
          <a:p>
            <a:pPr marL="0" indent="0">
              <a:buNone/>
            </a:pPr>
            <a:endParaRPr lang="en-US" sz="2000" dirty="0" smtClean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81700" y="1134327"/>
            <a:ext cx="5890325" cy="514902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917092" y="6535275"/>
            <a:ext cx="916060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cs typeface="Arial"/>
              </a:rPr>
              <a:t>Source: New York City Department of Education, unpublished data tabulated by the Institute for Children, Poverty, and Homelessness, </a:t>
            </a:r>
            <a:r>
              <a:rPr lang="en-US" sz="900" smtClean="0">
                <a:cs typeface="Arial"/>
              </a:rPr>
              <a:t>SY 2015–16</a:t>
            </a:r>
            <a:r>
              <a:rPr lang="en-US" sz="900" dirty="0" smtClean="0">
                <a:cs typeface="Arial"/>
              </a:rPr>
              <a:t>. </a:t>
            </a:r>
            <a:endParaRPr lang="en-US" sz="900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28109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5100" y="215082"/>
            <a:ext cx="11907962" cy="737418"/>
          </a:xfrm>
        </p:spPr>
        <p:txBody>
          <a:bodyPr>
            <a:noAutofit/>
          </a:bodyPr>
          <a:lstStyle/>
          <a:p>
            <a:r>
              <a:rPr lang="en-US" b="1" dirty="0" smtClean="0">
                <a:cs typeface="Founders Grotesk Medium"/>
              </a:rPr>
              <a:t>Suspensions of Homeless Students </a:t>
            </a:r>
            <a:r>
              <a:rPr lang="en-US" b="1" dirty="0">
                <a:cs typeface="Founders Grotesk Medium"/>
              </a:rPr>
              <a:t>i</a:t>
            </a:r>
            <a:r>
              <a:rPr lang="en-US" b="1" dirty="0" smtClean="0">
                <a:cs typeface="Founders Grotesk Medium"/>
              </a:rPr>
              <a:t>n District 30</a:t>
            </a:r>
            <a:endParaRPr lang="en-US" b="1" dirty="0">
              <a:cs typeface="Founders Grotesk Medium"/>
            </a:endParaRPr>
          </a:p>
        </p:txBody>
      </p:sp>
      <p:sp>
        <p:nvSpPr>
          <p:cNvPr id="10" name="Content Placeholder 9"/>
          <p:cNvSpPr>
            <a:spLocks noGrp="1"/>
          </p:cNvSpPr>
          <p:nvPr>
            <p:ph sz="half" idx="2"/>
          </p:nvPr>
        </p:nvSpPr>
        <p:spPr>
          <a:xfrm>
            <a:off x="254000" y="1059751"/>
            <a:ext cx="4114800" cy="452669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200" dirty="0" smtClean="0"/>
              <a:t>Suspension rates among homeless students have declined in the past six years.</a:t>
            </a:r>
            <a:endParaRPr lang="en-US" sz="2200" dirty="0"/>
          </a:p>
          <a:p>
            <a:pPr marL="0" indent="0">
              <a:buNone/>
            </a:pPr>
            <a:endParaRPr lang="en-US" sz="2200" dirty="0"/>
          </a:p>
          <a:p>
            <a:pPr marL="0" indent="0">
              <a:buNone/>
            </a:pPr>
            <a:r>
              <a:rPr lang="en-US" sz="2200" dirty="0" smtClean="0"/>
              <a:t>In District 30, </a:t>
            </a:r>
            <a:r>
              <a:rPr lang="en-US" sz="2200" b="1" dirty="0" smtClean="0"/>
              <a:t>students living in shelters had the highest suspension rate at 5.9%.</a:t>
            </a:r>
            <a:endParaRPr lang="en-US" sz="2200" dirty="0"/>
          </a:p>
          <a:p>
            <a:pPr marL="0" indent="0">
              <a:buNone/>
            </a:pPr>
            <a:endParaRPr lang="en-US" sz="2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8800" y="3856508"/>
            <a:ext cx="5778500" cy="118598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8750" y="1537654"/>
            <a:ext cx="6578600" cy="231885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917092" y="6535275"/>
            <a:ext cx="916060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cs typeface="Arial"/>
              </a:rPr>
              <a:t>Source: New York City Department of Education, unpublished data tabulated by the Institute for Children, Poverty, and Homelessness, </a:t>
            </a:r>
            <a:r>
              <a:rPr lang="en-US" sz="900" smtClean="0">
                <a:cs typeface="Arial"/>
              </a:rPr>
              <a:t>SY 2015–16</a:t>
            </a:r>
            <a:r>
              <a:rPr lang="en-US" sz="900" dirty="0" smtClean="0">
                <a:cs typeface="Arial"/>
              </a:rPr>
              <a:t>. </a:t>
            </a:r>
            <a:endParaRPr lang="en-US" sz="900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628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9701" y="202382"/>
            <a:ext cx="11390970" cy="1321618"/>
          </a:xfrm>
        </p:spPr>
        <p:txBody>
          <a:bodyPr>
            <a:noAutofit/>
          </a:bodyPr>
          <a:lstStyle/>
          <a:p>
            <a:r>
              <a:rPr lang="en-US" b="1" dirty="0" smtClean="0">
                <a:cs typeface="Founders Grotesk Medium"/>
              </a:rPr>
              <a:t>Additional Needs of Homeless Students in District 30</a:t>
            </a:r>
            <a:endParaRPr lang="en-US" b="1" dirty="0">
              <a:cs typeface="Founders Grotesk Medium"/>
            </a:endParaRPr>
          </a:p>
        </p:txBody>
      </p:sp>
      <p:sp>
        <p:nvSpPr>
          <p:cNvPr id="10" name="Content Placeholder 9"/>
          <p:cNvSpPr>
            <a:spLocks noGrp="1"/>
          </p:cNvSpPr>
          <p:nvPr>
            <p:ph sz="half" idx="2"/>
          </p:nvPr>
        </p:nvSpPr>
        <p:spPr>
          <a:xfrm>
            <a:off x="254001" y="1705196"/>
            <a:ext cx="4127499" cy="193970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200" dirty="0" smtClean="0"/>
              <a:t>In District 30, homeless students were identified late for IEPs at a rate nearly ten points higher than the rate of low-income housed students.</a:t>
            </a:r>
            <a:endParaRPr lang="en-US" sz="22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6603" y="1278732"/>
            <a:ext cx="7239515" cy="444896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917092" y="6535275"/>
            <a:ext cx="916060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cs typeface="Arial"/>
              </a:rPr>
              <a:t>Source: New York City Department of Education, unpublished data tabulated by the Institute for Children, Poverty, and Homelessness, </a:t>
            </a:r>
            <a:r>
              <a:rPr lang="en-US" sz="900" smtClean="0">
                <a:cs typeface="Arial"/>
              </a:rPr>
              <a:t>SY 2015–16</a:t>
            </a:r>
            <a:r>
              <a:rPr lang="en-US" sz="900" dirty="0" smtClean="0">
                <a:cs typeface="Arial"/>
              </a:rPr>
              <a:t>. </a:t>
            </a:r>
            <a:endParaRPr lang="en-US" sz="900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72122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95993" y="990600"/>
            <a:ext cx="5278507" cy="5467339"/>
          </a:xfrm>
          <a:prstGeom prst="rect">
            <a:avLst/>
          </a:prstGeom>
          <a:ln w="3175" cap="sq">
            <a:noFill/>
            <a:prstDash val="solid"/>
            <a:miter lim="800000"/>
          </a:ln>
          <a:effectLst/>
        </p:spPr>
      </p:pic>
      <p:sp>
        <p:nvSpPr>
          <p:cNvPr id="8" name="Text Placeholder 3"/>
          <p:cNvSpPr txBox="1">
            <a:spLocks/>
          </p:cNvSpPr>
          <p:nvPr/>
        </p:nvSpPr>
        <p:spPr>
          <a:xfrm>
            <a:off x="266700" y="1130300"/>
            <a:ext cx="4483100" cy="3876656"/>
          </a:xfrm>
          <a:prstGeom prst="rect">
            <a:avLst/>
          </a:prstGeom>
        </p:spPr>
        <p:txBody>
          <a:bodyPr>
            <a:noAutofit/>
          </a:bodyPr>
          <a:lstStyle>
            <a:lvl1pPr marL="1828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8720" indent="-13716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200" dirty="0" smtClean="0"/>
              <a:t>Nearly </a:t>
            </a:r>
            <a:r>
              <a:rPr lang="en-US" sz="2200" b="1" dirty="0" smtClean="0"/>
              <a:t>100,000</a:t>
            </a:r>
            <a:r>
              <a:rPr lang="en-US" sz="2200" dirty="0" smtClean="0"/>
              <a:t> NYC public school students experienced homelessness during SY 2015-16. </a:t>
            </a:r>
            <a:endParaRPr lang="en-US" sz="2200" dirty="0"/>
          </a:p>
          <a:p>
            <a:pPr marL="0" indent="0">
              <a:buNone/>
            </a:pPr>
            <a:endParaRPr lang="en-US" sz="2200" b="1" dirty="0"/>
          </a:p>
          <a:p>
            <a:pPr marL="0" indent="0">
              <a:spcBef>
                <a:spcPts val="0"/>
              </a:spcBef>
              <a:buNone/>
            </a:pPr>
            <a:r>
              <a:rPr lang="en-US" sz="2200" dirty="0" smtClean="0"/>
              <a:t>Unless current trends change,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200" b="1" dirty="0" smtClean="0"/>
              <a:t>1</a:t>
            </a:r>
            <a:r>
              <a:rPr lang="en-US" sz="2200" dirty="0" smtClean="0"/>
              <a:t> </a:t>
            </a:r>
            <a:r>
              <a:rPr lang="en-US" sz="2200" dirty="0"/>
              <a:t>in </a:t>
            </a:r>
            <a:r>
              <a:rPr lang="en-US" sz="2200" b="1" dirty="0" smtClean="0"/>
              <a:t>7 </a:t>
            </a:r>
            <a:r>
              <a:rPr lang="en-US" sz="2200" dirty="0" smtClean="0"/>
              <a:t>students will experience homelessness before they finish elementary school. </a:t>
            </a:r>
            <a:endParaRPr lang="en-US" sz="2200" dirty="0"/>
          </a:p>
          <a:p>
            <a:pPr marL="0" indent="0">
              <a:buNone/>
            </a:pPr>
            <a:endParaRPr lang="en-US" sz="2000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52400" y="215900"/>
            <a:ext cx="11899900" cy="685800"/>
          </a:xfrm>
        </p:spPr>
        <p:txBody>
          <a:bodyPr>
            <a:normAutofit fontScale="90000"/>
          </a:bodyPr>
          <a:lstStyle/>
          <a:p>
            <a:pPr rtl="0" eaLnBrk="1" latinLnBrk="0" hangingPunct="1"/>
            <a:r>
              <a:rPr lang="en-US" sz="4400" b="1" kern="1200" dirty="0" smtClean="0">
                <a:solidFill>
                  <a:srgbClr val="072C62"/>
                </a:solidFill>
                <a:effectLst/>
                <a:latin typeface="+mj-lt"/>
                <a:ea typeface="+mn-ea"/>
                <a:cs typeface="Founders Grotesk Medium"/>
              </a:rPr>
              <a:t>Student Homelessness in NYC</a:t>
            </a:r>
            <a:endParaRPr lang="en-US" sz="4400" b="1" dirty="0" smtClean="0">
              <a:solidFill>
                <a:srgbClr val="072C62"/>
              </a:solidFill>
              <a:effectLst/>
              <a:latin typeface="+mj-lt"/>
              <a:cs typeface="Founders Grotesk Medium"/>
            </a:endParaRPr>
          </a:p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2917092" y="6535275"/>
            <a:ext cx="916060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cs typeface="Arial"/>
              </a:rPr>
              <a:t>Source: New York City Department of Education, unpublished data tabulated by the Institute for Children, Poverty, and Homelessness, </a:t>
            </a:r>
            <a:r>
              <a:rPr lang="en-US" sz="900" smtClean="0">
                <a:cs typeface="Arial"/>
              </a:rPr>
              <a:t>SY 2015–16</a:t>
            </a:r>
            <a:r>
              <a:rPr lang="en-US" sz="900" dirty="0" smtClean="0">
                <a:cs typeface="Arial"/>
              </a:rPr>
              <a:t>. </a:t>
            </a:r>
            <a:endParaRPr lang="en-US" sz="900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83380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0519" y="206889"/>
            <a:ext cx="11334582" cy="444500"/>
          </a:xfrm>
        </p:spPr>
        <p:txBody>
          <a:bodyPr>
            <a:noAutofit/>
          </a:bodyPr>
          <a:lstStyle/>
          <a:p>
            <a:r>
              <a:rPr lang="en-US" b="1" dirty="0" smtClean="0">
                <a:solidFill>
                  <a:srgbClr val="072C62"/>
                </a:solidFill>
                <a:cs typeface="Founders Grotesk Medium"/>
              </a:rPr>
              <a:t>Additional Needs of Students Experiencing Homelessness</a:t>
            </a:r>
            <a:endParaRPr lang="en-US" b="1" dirty="0">
              <a:solidFill>
                <a:srgbClr val="072C62"/>
              </a:solidFill>
              <a:cs typeface="Founders Grotesk Medium"/>
            </a:endParaRPr>
          </a:p>
        </p:txBody>
      </p:sp>
      <p:sp>
        <p:nvSpPr>
          <p:cNvPr id="10" name="Content Placeholder 9"/>
          <p:cNvSpPr>
            <a:spLocks noGrp="1"/>
          </p:cNvSpPr>
          <p:nvPr>
            <p:ph sz="half" idx="2"/>
          </p:nvPr>
        </p:nvSpPr>
        <p:spPr>
          <a:xfrm>
            <a:off x="242119" y="1635968"/>
            <a:ext cx="3632199" cy="353123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200" dirty="0" smtClean="0"/>
              <a:t>Early </a:t>
            </a:r>
            <a:r>
              <a:rPr lang="en-US" sz="2200" dirty="0"/>
              <a:t>identification helps students </a:t>
            </a:r>
            <a:r>
              <a:rPr lang="en-US" sz="2200" b="1" dirty="0"/>
              <a:t>maintain grade level </a:t>
            </a:r>
            <a:r>
              <a:rPr lang="en-US" sz="2200" b="1" dirty="0" smtClean="0"/>
              <a:t>proficiency</a:t>
            </a:r>
            <a:r>
              <a:rPr lang="en-US" sz="2200" dirty="0" smtClean="0"/>
              <a:t> and ultimately have a better chance </a:t>
            </a:r>
            <a:r>
              <a:rPr lang="en-US" sz="2200" dirty="0"/>
              <a:t>of graduating. </a:t>
            </a:r>
          </a:p>
          <a:p>
            <a:pPr marL="0" indent="0">
              <a:buNone/>
            </a:pPr>
            <a:endParaRPr lang="en-US" sz="2000" dirty="0" smtClean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67200" y="1662534"/>
            <a:ext cx="7463776" cy="441441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917092" y="6535275"/>
            <a:ext cx="916060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cs typeface="Arial"/>
              </a:rPr>
              <a:t>Source: New York City Department of Education, unpublished data tabulated by the Institute for Children, Poverty, and Homelessness, </a:t>
            </a:r>
            <a:r>
              <a:rPr lang="en-US" sz="900" smtClean="0">
                <a:cs typeface="Arial"/>
              </a:rPr>
              <a:t>SY 2015–16</a:t>
            </a:r>
            <a:r>
              <a:rPr lang="en-US" sz="900" dirty="0" smtClean="0">
                <a:cs typeface="Arial"/>
              </a:rPr>
              <a:t>. </a:t>
            </a:r>
            <a:endParaRPr lang="en-US" sz="900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09811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9700" y="215900"/>
            <a:ext cx="11029950" cy="1257300"/>
          </a:xfrm>
        </p:spPr>
        <p:txBody>
          <a:bodyPr>
            <a:noAutofit/>
          </a:bodyPr>
          <a:lstStyle/>
          <a:p>
            <a:r>
              <a:rPr lang="en-US" b="1" dirty="0" smtClean="0">
                <a:cs typeface="Founders Grotesk Medium"/>
              </a:rPr>
              <a:t>3</a:t>
            </a:r>
            <a:r>
              <a:rPr lang="en-US" b="1" baseline="30000" dirty="0" smtClean="0">
                <a:cs typeface="Founders Grotesk Medium"/>
              </a:rPr>
              <a:t>rd</a:t>
            </a:r>
            <a:r>
              <a:rPr lang="en-US" b="1" dirty="0" smtClean="0">
                <a:cs typeface="Founders Grotesk Medium"/>
              </a:rPr>
              <a:t>–8</a:t>
            </a:r>
            <a:r>
              <a:rPr lang="en-US" b="1" baseline="30000" dirty="0" smtClean="0">
                <a:cs typeface="Founders Grotesk Medium"/>
              </a:rPr>
              <a:t>th</a:t>
            </a:r>
            <a:r>
              <a:rPr lang="en-US" b="1" dirty="0" smtClean="0">
                <a:cs typeface="Founders Grotesk Medium"/>
              </a:rPr>
              <a:t> Grade State Math Test Proficiency Rates in District 30</a:t>
            </a:r>
            <a:endParaRPr lang="en-US" b="1" dirty="0">
              <a:cs typeface="Founders Grotesk Medium"/>
            </a:endParaRPr>
          </a:p>
        </p:txBody>
      </p:sp>
      <p:sp>
        <p:nvSpPr>
          <p:cNvPr id="7" name="Content Placeholder 11"/>
          <p:cNvSpPr>
            <a:spLocks noGrp="1"/>
          </p:cNvSpPr>
          <p:nvPr>
            <p:ph sz="half" idx="1"/>
          </p:nvPr>
        </p:nvSpPr>
        <p:spPr>
          <a:xfrm>
            <a:off x="139700" y="1593867"/>
            <a:ext cx="3886200" cy="375163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200" dirty="0" smtClean="0">
                <a:latin typeface="Helvetica"/>
                <a:cs typeface="Helvetica"/>
              </a:rPr>
              <a:t>In District 30, </a:t>
            </a:r>
            <a:r>
              <a:rPr lang="en-US" sz="2200" b="1" dirty="0" smtClean="0">
                <a:latin typeface="Helvetica"/>
                <a:cs typeface="Helvetica"/>
              </a:rPr>
              <a:t>less than one third of all and formerly homeless students </a:t>
            </a:r>
            <a:r>
              <a:rPr lang="en-US" sz="2200" dirty="0" smtClean="0">
                <a:latin typeface="Helvetica"/>
                <a:cs typeface="Helvetica"/>
              </a:rPr>
              <a:t>met the proficiency benchmark in math. </a:t>
            </a:r>
            <a:endParaRPr lang="en-US" sz="2200" dirty="0">
              <a:latin typeface="Helvetica"/>
              <a:cs typeface="Helvetica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3700" y="1081226"/>
            <a:ext cx="7378395" cy="515411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917092" y="6535275"/>
            <a:ext cx="916060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cs typeface="Arial"/>
              </a:rPr>
              <a:t>Source: New York City Department of Education, unpublished data tabulated by the Institute for Children, Poverty, and Homelessness, </a:t>
            </a:r>
            <a:r>
              <a:rPr lang="en-US" sz="900" smtClean="0">
                <a:cs typeface="Arial"/>
              </a:rPr>
              <a:t>SY 2015–16</a:t>
            </a:r>
            <a:r>
              <a:rPr lang="en-US" sz="900" dirty="0" smtClean="0">
                <a:cs typeface="Arial"/>
              </a:rPr>
              <a:t>. </a:t>
            </a:r>
            <a:endParaRPr lang="en-US" sz="900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89558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9700" y="215900"/>
            <a:ext cx="9625980" cy="1181100"/>
          </a:xfrm>
        </p:spPr>
        <p:txBody>
          <a:bodyPr>
            <a:noAutofit/>
          </a:bodyPr>
          <a:lstStyle/>
          <a:p>
            <a:r>
              <a:rPr lang="en-US" b="1" dirty="0" smtClean="0">
                <a:cs typeface="Founders Grotesk Medium"/>
              </a:rPr>
              <a:t>3</a:t>
            </a:r>
            <a:r>
              <a:rPr lang="en-US" b="1" baseline="30000" dirty="0" smtClean="0">
                <a:cs typeface="Founders Grotesk Medium"/>
              </a:rPr>
              <a:t>rd</a:t>
            </a:r>
            <a:r>
              <a:rPr lang="en-US" b="1" dirty="0" smtClean="0">
                <a:cs typeface="Founders Grotesk Medium"/>
              </a:rPr>
              <a:t>–8</a:t>
            </a:r>
            <a:r>
              <a:rPr lang="en-US" b="1" baseline="30000" dirty="0" smtClean="0">
                <a:cs typeface="Founders Grotesk Medium"/>
              </a:rPr>
              <a:t>th</a:t>
            </a:r>
            <a:r>
              <a:rPr lang="en-US" b="1" dirty="0" smtClean="0">
                <a:cs typeface="Founders Grotesk Medium"/>
              </a:rPr>
              <a:t> Grade State English Language Arts Test Proficiency Rates in District 30</a:t>
            </a:r>
            <a:endParaRPr lang="en-US" b="1" dirty="0">
              <a:cs typeface="Founders Grotesk Medium"/>
            </a:endParaRPr>
          </a:p>
        </p:txBody>
      </p:sp>
      <p:sp>
        <p:nvSpPr>
          <p:cNvPr id="8" name="Content Placeholder 11"/>
          <p:cNvSpPr>
            <a:spLocks noGrp="1"/>
          </p:cNvSpPr>
          <p:nvPr>
            <p:ph sz="half" idx="1"/>
          </p:nvPr>
        </p:nvSpPr>
        <p:spPr>
          <a:xfrm>
            <a:off x="279400" y="1516535"/>
            <a:ext cx="4152900" cy="5064362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sz="2400" b="1" dirty="0" smtClean="0">
                <a:latin typeface="Helvetica"/>
                <a:cs typeface="Helvetica"/>
              </a:rPr>
              <a:t>About one quarter of all homeless students and one third of formerly homeless </a:t>
            </a:r>
            <a:r>
              <a:rPr lang="en-US" sz="2400" dirty="0" smtClean="0">
                <a:latin typeface="Helvetica"/>
                <a:cs typeface="Helvetica"/>
              </a:rPr>
              <a:t>students met the proficiency benchmark in ELA. </a:t>
            </a:r>
          </a:p>
          <a:p>
            <a:pPr marL="0" indent="0">
              <a:buNone/>
            </a:pPr>
            <a:endParaRPr lang="en-US" sz="2400" dirty="0">
              <a:latin typeface="Helvetica"/>
              <a:cs typeface="Helvetica"/>
            </a:endParaRPr>
          </a:p>
          <a:p>
            <a:pPr marL="0" indent="0">
              <a:buNone/>
            </a:pPr>
            <a:r>
              <a:rPr lang="en-US" sz="2400" dirty="0">
                <a:latin typeface="Helvetica"/>
                <a:cs typeface="Helvetica"/>
              </a:rPr>
              <a:t>Recognizing </a:t>
            </a:r>
            <a:r>
              <a:rPr lang="en-US" sz="2400" b="1" dirty="0">
                <a:latin typeface="Helvetica"/>
                <a:cs typeface="Helvetica"/>
              </a:rPr>
              <a:t>homeless </a:t>
            </a:r>
            <a:r>
              <a:rPr lang="en-US" sz="2400" b="1" dirty="0" smtClean="0">
                <a:latin typeface="Helvetica"/>
                <a:cs typeface="Helvetica"/>
              </a:rPr>
              <a:t>and formerly </a:t>
            </a:r>
            <a:r>
              <a:rPr lang="en-US" sz="2400" b="1" dirty="0">
                <a:latin typeface="Helvetica"/>
                <a:cs typeface="Helvetica"/>
              </a:rPr>
              <a:t>homeless </a:t>
            </a:r>
            <a:r>
              <a:rPr lang="en-US" sz="2400" dirty="0">
                <a:latin typeface="Helvetica"/>
                <a:cs typeface="Helvetica"/>
              </a:rPr>
              <a:t>students </a:t>
            </a:r>
            <a:br>
              <a:rPr lang="en-US" sz="2400" dirty="0">
                <a:latin typeface="Helvetica"/>
                <a:cs typeface="Helvetica"/>
              </a:rPr>
            </a:br>
            <a:r>
              <a:rPr lang="en-US" sz="2400" dirty="0">
                <a:latin typeface="Helvetica"/>
                <a:cs typeface="Helvetica"/>
              </a:rPr>
              <a:t>as a unique cohort may be the </a:t>
            </a:r>
            <a:br>
              <a:rPr lang="en-US" sz="2400" dirty="0">
                <a:latin typeface="Helvetica"/>
                <a:cs typeface="Helvetica"/>
              </a:rPr>
            </a:br>
            <a:r>
              <a:rPr lang="en-US" sz="2400" dirty="0">
                <a:latin typeface="Helvetica"/>
                <a:cs typeface="Helvetica"/>
              </a:rPr>
              <a:t>first step in designing solutions </a:t>
            </a:r>
            <a:br>
              <a:rPr lang="en-US" sz="2400" dirty="0">
                <a:latin typeface="Helvetica"/>
                <a:cs typeface="Helvetica"/>
              </a:rPr>
            </a:br>
            <a:r>
              <a:rPr lang="en-US" sz="2400" dirty="0">
                <a:latin typeface="Helvetica"/>
                <a:cs typeface="Helvetica"/>
              </a:rPr>
              <a:t>that meet their needs </a:t>
            </a:r>
            <a:br>
              <a:rPr lang="en-US" sz="2400" dirty="0">
                <a:latin typeface="Helvetica"/>
                <a:cs typeface="Helvetica"/>
              </a:rPr>
            </a:br>
            <a:r>
              <a:rPr lang="en-US" sz="2400" dirty="0">
                <a:latin typeface="Helvetica"/>
                <a:cs typeface="Helvetica"/>
              </a:rPr>
              <a:t>and help them overcome educational deficits. </a:t>
            </a:r>
          </a:p>
          <a:p>
            <a:pPr marL="0" indent="0">
              <a:buNone/>
            </a:pPr>
            <a:endParaRPr lang="en-US" sz="2000" dirty="0" smtClean="0">
              <a:latin typeface="Helvetica"/>
              <a:cs typeface="Helvetica"/>
            </a:endParaRPr>
          </a:p>
          <a:p>
            <a:pPr marL="0" indent="0">
              <a:buNone/>
            </a:pPr>
            <a:endParaRPr lang="en-US" sz="2000" dirty="0">
              <a:latin typeface="Helvetica"/>
              <a:cs typeface="Helvetica"/>
            </a:endParaRPr>
          </a:p>
          <a:p>
            <a:pPr marL="0" indent="0">
              <a:buNone/>
            </a:pPr>
            <a:r>
              <a:rPr lang="en-US" sz="2000" dirty="0" smtClean="0">
                <a:latin typeface="Helvetica"/>
                <a:cs typeface="Helvetica"/>
              </a:rPr>
              <a:t> </a:t>
            </a:r>
          </a:p>
          <a:p>
            <a:pPr marL="0" indent="0">
              <a:buNone/>
            </a:pPr>
            <a:endParaRPr lang="en-US" sz="2000" b="1" dirty="0">
              <a:latin typeface="Helvetica"/>
              <a:cs typeface="Helvetica"/>
            </a:endParaRPr>
          </a:p>
          <a:p>
            <a:pPr marL="0" indent="0">
              <a:buNone/>
            </a:pPr>
            <a:endParaRPr lang="en-US" sz="2000" dirty="0">
              <a:latin typeface="Helvetica"/>
              <a:cs typeface="Helvetica"/>
            </a:endParaRPr>
          </a:p>
          <a:p>
            <a:endParaRPr lang="en-US" sz="20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4700" y="1645009"/>
            <a:ext cx="7238999" cy="452186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917092" y="6535275"/>
            <a:ext cx="916060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cs typeface="Arial"/>
              </a:rPr>
              <a:t>Source: New York City Department of Education, unpublished data tabulated by the Institute for Children, Poverty, and Homelessness, </a:t>
            </a:r>
            <a:r>
              <a:rPr lang="en-US" sz="900" smtClean="0">
                <a:cs typeface="Arial"/>
              </a:rPr>
              <a:t>SY 2015–16</a:t>
            </a:r>
            <a:r>
              <a:rPr lang="en-US" sz="900" dirty="0" smtClean="0">
                <a:cs typeface="Arial"/>
              </a:rPr>
              <a:t>. </a:t>
            </a:r>
            <a:endParaRPr lang="en-US" sz="900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63363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139701" y="215901"/>
            <a:ext cx="11777302" cy="457200"/>
          </a:xfrm>
        </p:spPr>
        <p:txBody>
          <a:bodyPr>
            <a:noAutofit/>
          </a:bodyPr>
          <a:lstStyle/>
          <a:p>
            <a:r>
              <a:rPr lang="en-US" b="1" dirty="0" smtClean="0">
                <a:solidFill>
                  <a:srgbClr val="072C62"/>
                </a:solidFill>
                <a:latin typeface="+mj-lt"/>
                <a:cs typeface="Founders Grotesk Medium"/>
              </a:rPr>
              <a:t>Providing Support and Identifying Opportunities </a:t>
            </a:r>
            <a:endParaRPr lang="en-US" b="1" dirty="0">
              <a:solidFill>
                <a:srgbClr val="072C62"/>
              </a:solidFill>
              <a:latin typeface="+mj-lt"/>
              <a:cs typeface="Founders Grotesk Medium"/>
            </a:endParaRPr>
          </a:p>
        </p:txBody>
      </p:sp>
      <p:sp>
        <p:nvSpPr>
          <p:cNvPr id="5" name="Text Placeholder 3"/>
          <p:cNvSpPr txBox="1">
            <a:spLocks/>
          </p:cNvSpPr>
          <p:nvPr/>
        </p:nvSpPr>
        <p:spPr>
          <a:xfrm>
            <a:off x="139701" y="1143002"/>
            <a:ext cx="4241799" cy="4383728"/>
          </a:xfrm>
          <a:prstGeom prst="rect">
            <a:avLst/>
          </a:prstGeom>
        </p:spPr>
        <p:txBody>
          <a:bodyPr>
            <a:noAutofit/>
          </a:bodyPr>
          <a:lstStyle>
            <a:lvl1pPr marL="1828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8720" indent="-13716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200" dirty="0" smtClean="0"/>
              <a:t>Citywide, graduation rates </a:t>
            </a:r>
            <a:r>
              <a:rPr lang="en-US" sz="2200" dirty="0"/>
              <a:t>for homeless students </a:t>
            </a:r>
            <a:r>
              <a:rPr lang="en-US" sz="2200" dirty="0" smtClean="0"/>
              <a:t>living in shelter during all of high </a:t>
            </a:r>
            <a:r>
              <a:rPr lang="en-US" sz="2200" dirty="0"/>
              <a:t>school </a:t>
            </a:r>
            <a:r>
              <a:rPr lang="en-US" sz="2200" dirty="0" smtClean="0"/>
              <a:t>were similar to those of low-income housed students</a:t>
            </a:r>
            <a:r>
              <a:rPr lang="en-US" sz="2200" b="1" dirty="0" smtClean="0"/>
              <a:t>.</a:t>
            </a:r>
          </a:p>
          <a:p>
            <a:pPr marL="0" indent="0">
              <a:buNone/>
            </a:pPr>
            <a:endParaRPr lang="en-US" sz="2200" b="1" dirty="0" smtClean="0"/>
          </a:p>
          <a:p>
            <a:pPr marL="0" indent="0">
              <a:buNone/>
            </a:pPr>
            <a:r>
              <a:rPr lang="en-US" sz="2200" b="1" dirty="0"/>
              <a:t>How can supports be extended to students who </a:t>
            </a:r>
            <a:r>
              <a:rPr lang="en-US" sz="2200" b="1" dirty="0" smtClean="0"/>
              <a:t>are </a:t>
            </a:r>
            <a:r>
              <a:rPr lang="en-US" sz="2200" b="1" dirty="0"/>
              <a:t>homeless and living outside of shelters?</a:t>
            </a:r>
          </a:p>
          <a:p>
            <a:pPr marL="0" indent="0">
              <a:buNone/>
            </a:pPr>
            <a:endParaRPr lang="en-US" sz="2000" b="1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60012" y="1104901"/>
            <a:ext cx="3698713" cy="341629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70479" y="1104901"/>
            <a:ext cx="3950829" cy="523239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917092" y="6535275"/>
            <a:ext cx="916060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cs typeface="Arial"/>
              </a:rPr>
              <a:t>Source: New York City Department of Education, unpublished data tabulated by the Institute for Children, Poverty, and Homelessness, </a:t>
            </a:r>
            <a:r>
              <a:rPr lang="en-US" sz="900" smtClean="0">
                <a:cs typeface="Arial"/>
              </a:rPr>
              <a:t>SY 2015–16</a:t>
            </a:r>
            <a:r>
              <a:rPr lang="en-US" sz="900" dirty="0" smtClean="0">
                <a:cs typeface="Arial"/>
              </a:rPr>
              <a:t>. </a:t>
            </a:r>
            <a:endParaRPr lang="en-US" sz="900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81442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206472"/>
            <a:ext cx="11950700" cy="1393728"/>
          </a:xfrm>
        </p:spPr>
        <p:txBody>
          <a:bodyPr>
            <a:noAutofit/>
          </a:bodyPr>
          <a:lstStyle/>
          <a:p>
            <a:r>
              <a:rPr lang="en-US" b="1" dirty="0" smtClean="0">
                <a:cs typeface="Founders Grotesk Medium"/>
              </a:rPr>
              <a:t>Dropout Rates for Homeless Students in District 30</a:t>
            </a:r>
            <a:br>
              <a:rPr lang="en-US" b="1" dirty="0" smtClean="0">
                <a:cs typeface="Founders Grotesk Medium"/>
              </a:rPr>
            </a:br>
            <a:endParaRPr lang="en-US" b="1" dirty="0">
              <a:cs typeface="Founders Grotesk Medium"/>
            </a:endParaRPr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241300" y="1033782"/>
            <a:ext cx="3606800" cy="440181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200" dirty="0" smtClean="0"/>
              <a:t>The four-year </a:t>
            </a:r>
            <a:r>
              <a:rPr lang="en-US" sz="2200" dirty="0"/>
              <a:t>dropout rate for </a:t>
            </a:r>
            <a:r>
              <a:rPr lang="en-US" sz="2200" dirty="0" smtClean="0"/>
              <a:t>New </a:t>
            </a:r>
            <a:r>
              <a:rPr lang="en-US" sz="2200" dirty="0"/>
              <a:t>York City improved </a:t>
            </a:r>
            <a:r>
              <a:rPr lang="en-US" sz="2200" dirty="0" smtClean="0"/>
              <a:t>slightly from 9.0% for the class of 2015 to 8.5% for the class of 2016, but </a:t>
            </a:r>
            <a:r>
              <a:rPr lang="en-US" sz="2200" b="1" dirty="0" smtClean="0"/>
              <a:t>the </a:t>
            </a:r>
            <a:r>
              <a:rPr lang="en-US" sz="2200" b="1" dirty="0"/>
              <a:t>achievement </a:t>
            </a:r>
            <a:r>
              <a:rPr lang="en-US" sz="2200" b="1" dirty="0" smtClean="0"/>
              <a:t>gap persisted.</a:t>
            </a:r>
            <a:endParaRPr lang="en-US" sz="2200" dirty="0" smtClean="0"/>
          </a:p>
          <a:p>
            <a:pPr marL="0" indent="0">
              <a:buNone/>
            </a:pPr>
            <a:endParaRPr lang="en-US" sz="2200" dirty="0"/>
          </a:p>
          <a:p>
            <a:pPr marL="0" indent="0">
              <a:buNone/>
            </a:pPr>
            <a:r>
              <a:rPr lang="en-US" sz="2200" dirty="0" smtClean="0"/>
              <a:t>The dropout rate in District 30 among homeless students was two times the citywide rate. </a:t>
            </a:r>
            <a:endParaRPr lang="en-US" sz="22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6400" y="1129510"/>
            <a:ext cx="7581900" cy="480565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917092" y="6535275"/>
            <a:ext cx="916060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cs typeface="Arial"/>
              </a:rPr>
              <a:t>Source: New York City Department of Education, unpublished data tabulated by the Institute for Children, Poverty, and Homelessness, </a:t>
            </a:r>
            <a:r>
              <a:rPr lang="en-US" sz="900" smtClean="0">
                <a:cs typeface="Arial"/>
              </a:rPr>
              <a:t>SY 2015–16</a:t>
            </a:r>
            <a:r>
              <a:rPr lang="en-US" sz="900" dirty="0" smtClean="0">
                <a:cs typeface="Arial"/>
              </a:rPr>
              <a:t>. </a:t>
            </a:r>
            <a:endParaRPr lang="en-US" sz="900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16951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5101" y="203200"/>
            <a:ext cx="11417299" cy="1298739"/>
          </a:xfrm>
        </p:spPr>
        <p:txBody>
          <a:bodyPr>
            <a:noAutofit/>
          </a:bodyPr>
          <a:lstStyle/>
          <a:p>
            <a:r>
              <a:rPr lang="en-US" b="1" dirty="0" smtClean="0">
                <a:cs typeface="Founders Grotesk Medium"/>
              </a:rPr>
              <a:t>Graduation Rates for Homeless Students in District 30</a:t>
            </a:r>
            <a:br>
              <a:rPr lang="en-US" b="1" dirty="0" smtClean="0">
                <a:cs typeface="Founders Grotesk Medium"/>
              </a:rPr>
            </a:br>
            <a:r>
              <a:rPr lang="en-US" b="1" dirty="0" smtClean="0">
                <a:cs typeface="Founders Grotesk Medium"/>
              </a:rPr>
              <a:t> </a:t>
            </a:r>
            <a:endParaRPr lang="en-US" b="1" dirty="0">
              <a:cs typeface="Founders Grotesk Medium"/>
            </a:endParaRPr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165101" y="1627605"/>
            <a:ext cx="4033367" cy="420169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200" dirty="0" smtClean="0"/>
              <a:t>On average, 73% of New York City high school students graduate within four years. </a:t>
            </a:r>
          </a:p>
          <a:p>
            <a:pPr marL="0" indent="0">
              <a:buNone/>
            </a:pPr>
            <a:endParaRPr lang="en-US" sz="2200" b="1" dirty="0"/>
          </a:p>
          <a:p>
            <a:pPr marL="0" indent="0">
              <a:buNone/>
            </a:pPr>
            <a:r>
              <a:rPr lang="en-US" sz="2200" dirty="0" smtClean="0"/>
              <a:t>The graduation rate for homeless students in District 30 was 65%. </a:t>
            </a:r>
            <a:endParaRPr lang="en-US" sz="22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8468" y="1336064"/>
            <a:ext cx="7438764" cy="459483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917092" y="6535275"/>
            <a:ext cx="916060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cs typeface="Arial"/>
              </a:rPr>
              <a:t>Source: New York City Department of Education, unpublished data tabulated by the Institute for Children, Poverty, and Homelessness, </a:t>
            </a:r>
            <a:r>
              <a:rPr lang="en-US" sz="900" smtClean="0">
                <a:cs typeface="Arial"/>
              </a:rPr>
              <a:t>SY 2015–16</a:t>
            </a:r>
            <a:r>
              <a:rPr lang="en-US" sz="900" dirty="0" smtClean="0">
                <a:cs typeface="Arial"/>
              </a:rPr>
              <a:t>. </a:t>
            </a:r>
            <a:endParaRPr lang="en-US" sz="900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76602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5101" y="203201"/>
            <a:ext cx="11417299" cy="469900"/>
          </a:xfrm>
        </p:spPr>
        <p:txBody>
          <a:bodyPr>
            <a:noAutofit/>
          </a:bodyPr>
          <a:lstStyle/>
          <a:p>
            <a:r>
              <a:rPr lang="en-US" b="1" dirty="0" smtClean="0">
                <a:solidFill>
                  <a:srgbClr val="072C62"/>
                </a:solidFill>
                <a:cs typeface="Founders Grotesk Medium"/>
              </a:rPr>
              <a:t>Policy Considerations</a:t>
            </a:r>
            <a:br>
              <a:rPr lang="en-US" b="1" dirty="0" smtClean="0">
                <a:solidFill>
                  <a:srgbClr val="072C62"/>
                </a:solidFill>
                <a:cs typeface="Founders Grotesk Medium"/>
              </a:rPr>
            </a:br>
            <a:r>
              <a:rPr lang="en-US" b="1" dirty="0" smtClean="0">
                <a:solidFill>
                  <a:srgbClr val="072C62"/>
                </a:solidFill>
                <a:cs typeface="Founders Grotesk Medium"/>
              </a:rPr>
              <a:t> </a:t>
            </a:r>
            <a:endParaRPr lang="en-US" b="1" dirty="0">
              <a:solidFill>
                <a:srgbClr val="072C62"/>
              </a:solidFill>
              <a:cs typeface="Founders Grotesk Medium"/>
            </a:endParaRPr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342901" y="1246605"/>
            <a:ext cx="10388599" cy="4201696"/>
          </a:xfrm>
        </p:spPr>
        <p:txBody>
          <a:bodyPr>
            <a:normAutofit/>
          </a:bodyPr>
          <a:lstStyle/>
          <a:p>
            <a:pPr>
              <a:buFont typeface="Arial" charset="0"/>
              <a:buChar char="•"/>
            </a:pPr>
            <a:r>
              <a:rPr lang="en-US" sz="2200" dirty="0"/>
              <a:t>Identifying students who are homeless is the first step to ensuring these students receive adequate supports. </a:t>
            </a:r>
          </a:p>
          <a:p>
            <a:pPr>
              <a:buFont typeface="Arial" charset="0"/>
              <a:buChar char="•"/>
            </a:pPr>
            <a:endParaRPr lang="en-US" sz="2200" dirty="0"/>
          </a:p>
          <a:p>
            <a:pPr>
              <a:buFont typeface="Arial" charset="0"/>
              <a:buChar char="•"/>
            </a:pPr>
            <a:r>
              <a:rPr lang="en-US" sz="2200" dirty="0"/>
              <a:t>School staff should continue to proactively connect and collaborate with parents as well as shelter staff to address the issues of chronic absenteeism and high school dropouts among homeless students. </a:t>
            </a:r>
          </a:p>
          <a:p>
            <a:pPr>
              <a:buFont typeface="Arial" charset="0"/>
              <a:buChar char="•"/>
            </a:pPr>
            <a:endParaRPr lang="en-US" sz="2200" dirty="0"/>
          </a:p>
          <a:p>
            <a:pPr>
              <a:buFont typeface="Arial" charset="0"/>
              <a:buChar char="•"/>
            </a:pPr>
            <a:r>
              <a:rPr lang="en-US" sz="2200"/>
              <a:t>Ensure school staff are knowledgeable about the various community resources and can effectively direct families to appropriate services (i.e., community health centers, housing assistance, after-school enrichment programs, etc.). </a:t>
            </a:r>
          </a:p>
        </p:txBody>
      </p:sp>
    </p:spTree>
    <p:extLst>
      <p:ext uri="{BB962C8B-B14F-4D97-AF65-F5344CB8AC3E}">
        <p14:creationId xmlns:p14="http://schemas.microsoft.com/office/powerpoint/2010/main" val="1233731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326" y="0"/>
            <a:ext cx="4299837" cy="62103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6149" y="0"/>
            <a:ext cx="4192209" cy="6248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7420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31900"/>
            <a:ext cx="3746500" cy="41148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8563" y="640015"/>
            <a:ext cx="7313790" cy="5582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3207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371387"/>
            <a:ext cx="10490199" cy="1101813"/>
          </a:xfrm>
          <a:prstGeom prst="rect">
            <a:avLst/>
          </a:prstGeom>
        </p:spPr>
        <p:txBody>
          <a:bodyPr>
            <a:noAutofit/>
          </a:bodyPr>
          <a:lstStyle/>
          <a:p>
            <a:pPr algn="ctr"/>
            <a:r>
              <a:rPr lang="en-US" sz="6000" cap="none" dirty="0" smtClean="0">
                <a:solidFill>
                  <a:srgbClr val="072C62"/>
                </a:solidFill>
                <a:cs typeface="Founders Grotesk Text Medium"/>
              </a:rPr>
              <a:t>Thank You!</a:t>
            </a:r>
            <a:endParaRPr lang="en-US" sz="3200" cap="none" dirty="0">
              <a:solidFill>
                <a:srgbClr val="242852"/>
              </a:solidFill>
              <a:cs typeface="Founders Grotesk Text Regular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1693721" y="371387"/>
            <a:ext cx="8822839" cy="110181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 cap="all" spc="-1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2400" dirty="0">
              <a:latin typeface="Helvetica"/>
              <a:cs typeface="Helvetica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6057900"/>
            <a:ext cx="12192000" cy="80009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72C62"/>
              </a:solidFill>
            </a:endParaRPr>
          </a:p>
        </p:txBody>
      </p:sp>
      <p:pic>
        <p:nvPicPr>
          <p:cNvPr id="6" name="Picture 5" descr="ICPHusa_logo_horizontal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1877" y="4814817"/>
            <a:ext cx="4965700" cy="99314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1917700"/>
            <a:ext cx="1219200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 err="1">
                <a:solidFill>
                  <a:srgbClr val="242852"/>
                </a:solidFill>
                <a:latin typeface="+mj-lt"/>
                <a:cs typeface="Founders Grotesk Text Regular"/>
              </a:rPr>
              <a:t>media@ICPHusa.org</a:t>
            </a:r>
            <a:r>
              <a:rPr lang="en-US" sz="2800" dirty="0">
                <a:solidFill>
                  <a:srgbClr val="242852"/>
                </a:solidFill>
                <a:latin typeface="+mj-lt"/>
                <a:cs typeface="Founders Grotesk Text Regular"/>
              </a:rPr>
              <a:t/>
            </a:r>
            <a:br>
              <a:rPr lang="en-US" sz="2800" dirty="0">
                <a:solidFill>
                  <a:srgbClr val="242852"/>
                </a:solidFill>
                <a:latin typeface="+mj-lt"/>
                <a:cs typeface="Founders Grotesk Text Regular"/>
              </a:rPr>
            </a:br>
            <a:r>
              <a:rPr lang="en-US" sz="2800" dirty="0" smtClean="0">
                <a:solidFill>
                  <a:srgbClr val="242852"/>
                </a:solidFill>
                <a:latin typeface="+mj-lt"/>
                <a:cs typeface="Founders Grotesk Text Regular"/>
              </a:rPr>
              <a:t>212.358.8086</a:t>
            </a:r>
            <a:r>
              <a:rPr lang="en-US" sz="2800" dirty="0">
                <a:solidFill>
                  <a:srgbClr val="242852"/>
                </a:solidFill>
                <a:latin typeface="+mj-lt"/>
                <a:cs typeface="Founders Grotesk Text Regular"/>
              </a:rPr>
              <a:t/>
            </a:r>
            <a:br>
              <a:rPr lang="en-US" sz="2800" dirty="0">
                <a:solidFill>
                  <a:srgbClr val="242852"/>
                </a:solidFill>
                <a:latin typeface="+mj-lt"/>
                <a:cs typeface="Founders Grotesk Text Regular"/>
              </a:rPr>
            </a:br>
            <a:r>
              <a:rPr lang="en-US" sz="2800" dirty="0">
                <a:solidFill>
                  <a:srgbClr val="242852"/>
                </a:solidFill>
                <a:latin typeface="+mj-lt"/>
                <a:ea typeface="Helvetica Neue" charset="0"/>
                <a:cs typeface="Founders Grotesk Text Regular"/>
              </a:rPr>
              <a:t>To download copies of our publications:</a:t>
            </a:r>
            <a:br>
              <a:rPr lang="en-US" sz="2800" dirty="0">
                <a:solidFill>
                  <a:srgbClr val="242852"/>
                </a:solidFill>
                <a:latin typeface="+mj-lt"/>
                <a:ea typeface="Helvetica Neue" charset="0"/>
                <a:cs typeface="Founders Grotesk Text Regular"/>
              </a:rPr>
            </a:br>
            <a:r>
              <a:rPr lang="en-US" sz="2800" dirty="0">
                <a:solidFill>
                  <a:srgbClr val="242852"/>
                </a:solidFill>
                <a:latin typeface="+mj-lt"/>
                <a:ea typeface="Helvetica Neue" charset="0"/>
                <a:cs typeface="Founders Grotesk Text Regular"/>
              </a:rPr>
              <a:t>http://</a:t>
            </a:r>
            <a:r>
              <a:rPr lang="en-US" sz="2800" dirty="0" err="1">
                <a:solidFill>
                  <a:srgbClr val="242852"/>
                </a:solidFill>
                <a:latin typeface="+mj-lt"/>
                <a:ea typeface="Helvetica Neue" charset="0"/>
                <a:cs typeface="Founders Grotesk Text Regular"/>
              </a:rPr>
              <a:t>www.ICPHusa.org</a:t>
            </a:r>
            <a:r>
              <a:rPr lang="en-US" sz="2800" dirty="0">
                <a:solidFill>
                  <a:srgbClr val="242852"/>
                </a:solidFill>
                <a:latin typeface="+mj-lt"/>
                <a:ea typeface="Helvetica Neue" charset="0"/>
                <a:cs typeface="Founders Grotesk Text Regular"/>
              </a:rPr>
              <a:t>/publications/reports/</a:t>
            </a:r>
            <a:endParaRPr lang="en-US" sz="28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685232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 txBox="1">
            <a:spLocks/>
          </p:cNvSpPr>
          <p:nvPr/>
        </p:nvSpPr>
        <p:spPr>
          <a:xfrm>
            <a:off x="192853" y="1155700"/>
            <a:ext cx="4074347" cy="2778815"/>
          </a:xfrm>
          <a:prstGeom prst="rect">
            <a:avLst/>
          </a:prstGeom>
        </p:spPr>
        <p:txBody>
          <a:bodyPr vert="horz" lIns="54864" tIns="91440" rtlCol="0">
            <a:normAutofit/>
          </a:bodyPr>
          <a:lstStyle>
            <a:lvl1pPr marL="438912" indent="-320040" algn="l" rtl="0" eaLnBrk="1" latinLnBrk="0" hangingPunct="1">
              <a:spcBef>
                <a:spcPts val="0"/>
              </a:spcBef>
              <a:buClr>
                <a:schemeClr val="accent1"/>
              </a:buClr>
              <a:buSzPct val="80000"/>
              <a:buFont typeface="Wingdings 2"/>
              <a:buChar char=""/>
              <a:defRPr kumimoji="0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3152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90000"/>
              <a:buFont typeface="Wingdings"/>
              <a:buChar char=""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96696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/>
              <a:buChar char="▪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1615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/>
              <a:buChar char="▪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2646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Wingdings 3"/>
              <a:buChar char=""/>
              <a:defRPr kumimoji="0" lang="en-US" sz="20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27632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31136" indent="-18288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 pitchFamily="18" charset="2"/>
              <a:buChar char="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118872" indent="0">
              <a:buNone/>
            </a:pPr>
            <a:r>
              <a:rPr lang="en-US" sz="2200" dirty="0">
                <a:cs typeface="Helvetica"/>
              </a:rPr>
              <a:t>For every homeless student </a:t>
            </a:r>
            <a:r>
              <a:rPr lang="en-US" sz="2200" dirty="0" smtClean="0">
                <a:cs typeface="Helvetica"/>
              </a:rPr>
              <a:t/>
            </a:r>
            <a:br>
              <a:rPr lang="en-US" sz="2200" dirty="0" smtClean="0">
                <a:cs typeface="Helvetica"/>
              </a:rPr>
            </a:br>
            <a:r>
              <a:rPr lang="en-US" sz="2200" dirty="0" smtClean="0">
                <a:cs typeface="Helvetica"/>
              </a:rPr>
              <a:t>living </a:t>
            </a:r>
            <a:r>
              <a:rPr lang="en-US" sz="2200" dirty="0">
                <a:cs typeface="Helvetica"/>
              </a:rPr>
              <a:t>in shelter, </a:t>
            </a:r>
            <a:r>
              <a:rPr lang="en-US" sz="2200" b="1" dirty="0">
                <a:cs typeface="Helvetica"/>
              </a:rPr>
              <a:t>roughly </a:t>
            </a:r>
            <a:r>
              <a:rPr lang="en-US" sz="2200" b="1" dirty="0" smtClean="0">
                <a:cs typeface="Helvetica"/>
              </a:rPr>
              <a:t>two more are homeless living </a:t>
            </a:r>
            <a:r>
              <a:rPr lang="en-US" sz="2200" b="1" dirty="0">
                <a:cs typeface="Helvetica"/>
              </a:rPr>
              <a:t>in another temporary </a:t>
            </a:r>
            <a:r>
              <a:rPr lang="en-US" sz="2200" b="1" dirty="0" smtClean="0">
                <a:cs typeface="Helvetica"/>
              </a:rPr>
              <a:t/>
            </a:r>
            <a:br>
              <a:rPr lang="en-US" sz="2200" b="1" dirty="0" smtClean="0">
                <a:cs typeface="Helvetica"/>
              </a:rPr>
            </a:br>
            <a:r>
              <a:rPr lang="en-US" sz="2200" b="1" dirty="0" smtClean="0">
                <a:cs typeface="Helvetica"/>
              </a:rPr>
              <a:t>setting</a:t>
            </a:r>
            <a:r>
              <a:rPr lang="en-US" sz="2200" dirty="0">
                <a:cs typeface="Helvetica"/>
              </a:rPr>
              <a:t>—mostly doubled up.</a:t>
            </a:r>
          </a:p>
          <a:p>
            <a:pPr marL="0" indent="0">
              <a:buNone/>
            </a:pPr>
            <a:endParaRPr lang="en-US" sz="2000" dirty="0">
              <a:latin typeface="Helvetica"/>
              <a:cs typeface="Helvetica"/>
            </a:endParaRPr>
          </a:p>
        </p:txBody>
      </p:sp>
      <p:pic>
        <p:nvPicPr>
          <p:cNvPr id="8" name="Picture 7" descr="ICPHusa_logo_horizontal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90" y="6369343"/>
            <a:ext cx="2209815" cy="441963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92853" y="225938"/>
            <a:ext cx="9347018" cy="467798"/>
          </a:xfrm>
        </p:spPr>
        <p:txBody>
          <a:bodyPr>
            <a:noAutofit/>
          </a:bodyPr>
          <a:lstStyle/>
          <a:p>
            <a:r>
              <a:rPr lang="en-US" b="1" dirty="0" smtClean="0">
                <a:solidFill>
                  <a:srgbClr val="072C62"/>
                </a:solidFill>
                <a:latin typeface="+mj-lt"/>
                <a:cs typeface="Founders Grotesk Medium"/>
              </a:rPr>
              <a:t>Where Do Homeless Students Sleep?</a:t>
            </a:r>
            <a:endParaRPr lang="en-US" b="1" dirty="0">
              <a:solidFill>
                <a:srgbClr val="072C62"/>
              </a:solidFill>
              <a:latin typeface="+mj-lt"/>
              <a:cs typeface="Founders Grotesk Medium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03056" y="874457"/>
            <a:ext cx="3731744" cy="551866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917092" y="6535275"/>
            <a:ext cx="916060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cs typeface="Arial"/>
              </a:rPr>
              <a:t>Source: New York City Department of Education, unpublished data tabulated by the Institute for Children, Poverty, and Homelessness, </a:t>
            </a:r>
            <a:r>
              <a:rPr lang="en-US" sz="900" smtClean="0">
                <a:cs typeface="Arial"/>
              </a:rPr>
              <a:t>SY 2015–16</a:t>
            </a:r>
            <a:r>
              <a:rPr lang="en-US" sz="900" dirty="0" smtClean="0">
                <a:cs typeface="Arial"/>
              </a:rPr>
              <a:t>. </a:t>
            </a:r>
            <a:endParaRPr lang="en-US" sz="900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08563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22899" y="1674719"/>
            <a:ext cx="6057901" cy="3637295"/>
          </a:xfrm>
          <a:prstGeom prst="rect">
            <a:avLst/>
          </a:prstGeom>
          <a:ln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9701" y="241300"/>
            <a:ext cx="12182592" cy="444500"/>
          </a:xfrm>
        </p:spPr>
        <p:txBody>
          <a:bodyPr>
            <a:noAutofit/>
          </a:bodyPr>
          <a:lstStyle/>
          <a:p>
            <a:r>
              <a:rPr lang="en-US" b="1" dirty="0" smtClean="0">
                <a:solidFill>
                  <a:srgbClr val="072C62"/>
                </a:solidFill>
                <a:cs typeface="Founders Grotesk Medium"/>
              </a:rPr>
              <a:t>Most Children Are Homeless for More Than One School Year</a:t>
            </a:r>
            <a:endParaRPr lang="en-US" b="1" dirty="0">
              <a:solidFill>
                <a:srgbClr val="072C62"/>
              </a:solidFill>
              <a:cs typeface="Founders Grotesk Medium"/>
            </a:endParaRPr>
          </a:p>
        </p:txBody>
      </p:sp>
      <p:sp>
        <p:nvSpPr>
          <p:cNvPr id="10" name="Content Placeholder 9"/>
          <p:cNvSpPr>
            <a:spLocks noGrp="1"/>
          </p:cNvSpPr>
          <p:nvPr>
            <p:ph sz="half" idx="2"/>
          </p:nvPr>
        </p:nvSpPr>
        <p:spPr>
          <a:xfrm>
            <a:off x="186750" y="1674719"/>
            <a:ext cx="4140199" cy="501415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200" dirty="0"/>
              <a:t>Homelessness was </a:t>
            </a:r>
            <a:r>
              <a:rPr lang="en-US" sz="2200" b="1" dirty="0"/>
              <a:t>not a </a:t>
            </a:r>
            <a:br>
              <a:rPr lang="en-US" sz="2200" b="1" dirty="0"/>
            </a:br>
            <a:r>
              <a:rPr lang="en-US" sz="2200" b="1" dirty="0"/>
              <a:t>brief or isolated experience</a:t>
            </a:r>
            <a:r>
              <a:rPr lang="en-US" sz="2200" dirty="0"/>
              <a:t> </a:t>
            </a:r>
            <a:br>
              <a:rPr lang="en-US" sz="2200" dirty="0"/>
            </a:br>
            <a:r>
              <a:rPr lang="en-US" sz="2200" dirty="0"/>
              <a:t>for students citywide.</a:t>
            </a:r>
          </a:p>
          <a:p>
            <a:endParaRPr lang="en-US" sz="2200" dirty="0"/>
          </a:p>
          <a:p>
            <a:pPr marL="0" indent="0">
              <a:buNone/>
            </a:pPr>
            <a:r>
              <a:rPr lang="en-US" sz="2200" dirty="0" smtClean="0"/>
              <a:t>Two-thirds of homeless students experienced homelessness during </a:t>
            </a:r>
            <a:r>
              <a:rPr lang="en-US" sz="2200" b="1" dirty="0" smtClean="0"/>
              <a:t>more than one school year</a:t>
            </a:r>
            <a:r>
              <a:rPr lang="en-US" sz="2200" dirty="0" smtClean="0"/>
              <a:t>.</a:t>
            </a:r>
          </a:p>
        </p:txBody>
      </p:sp>
      <p:pic>
        <p:nvPicPr>
          <p:cNvPr id="9" name="Picture 8" descr="ICPHusa_logo_horizontal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35" y="6358676"/>
            <a:ext cx="2209815" cy="45720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917092" y="6535275"/>
            <a:ext cx="916060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cs typeface="Arial"/>
              </a:rPr>
              <a:t>Source: New York City Department of Education, unpublished data tabulated by the Institute for Children, Poverty, and Homelessness, </a:t>
            </a:r>
            <a:r>
              <a:rPr lang="en-US" sz="900" smtClean="0">
                <a:cs typeface="Arial"/>
              </a:rPr>
              <a:t>SY 2015–16</a:t>
            </a:r>
            <a:r>
              <a:rPr lang="en-US" sz="900" dirty="0" smtClean="0">
                <a:cs typeface="Arial"/>
              </a:rPr>
              <a:t>. </a:t>
            </a:r>
            <a:endParaRPr lang="en-US" sz="900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85527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233106"/>
            <a:ext cx="9526104" cy="431800"/>
          </a:xfrm>
        </p:spPr>
        <p:txBody>
          <a:bodyPr>
            <a:noAutofit/>
          </a:bodyPr>
          <a:lstStyle/>
          <a:p>
            <a:r>
              <a:rPr lang="en-US" b="1" dirty="0" smtClean="0">
                <a:solidFill>
                  <a:srgbClr val="072C62"/>
                </a:solidFill>
                <a:latin typeface="+mj-lt"/>
                <a:cs typeface="Founders Grotesk Medium"/>
              </a:rPr>
              <a:t>Young Students Are Most at Risk</a:t>
            </a:r>
            <a:endParaRPr lang="en-US" b="1" dirty="0">
              <a:solidFill>
                <a:srgbClr val="072C62"/>
              </a:solidFill>
              <a:latin typeface="+mj-lt"/>
              <a:cs typeface="Founders Grotesk Medium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41301" y="1043775"/>
            <a:ext cx="4114800" cy="34470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Students are </a:t>
            </a:r>
            <a:r>
              <a:rPr lang="en-US" sz="2200" dirty="0" smtClean="0"/>
              <a:t>more likely </a:t>
            </a:r>
            <a:r>
              <a:rPr lang="en-US" sz="2200" dirty="0"/>
              <a:t>to experience homelessness </a:t>
            </a:r>
            <a:r>
              <a:rPr lang="en-US" sz="2200" b="1" dirty="0"/>
              <a:t>when they are young</a:t>
            </a:r>
            <a:r>
              <a:rPr lang="en-US" sz="2200" dirty="0"/>
              <a:t>. </a:t>
            </a:r>
            <a:endParaRPr lang="en-US" sz="2200" dirty="0" smtClean="0"/>
          </a:p>
          <a:p>
            <a:endParaRPr lang="en-US" sz="2200" dirty="0"/>
          </a:p>
          <a:p>
            <a:r>
              <a:rPr lang="en-US" sz="2200" dirty="0" smtClean="0"/>
              <a:t>During </a:t>
            </a:r>
            <a:r>
              <a:rPr lang="en-US" sz="2200" dirty="0"/>
              <a:t>SY </a:t>
            </a:r>
            <a:r>
              <a:rPr lang="en-US" sz="2200" dirty="0" smtClean="0"/>
              <a:t>2015–16, 35% </a:t>
            </a:r>
            <a:r>
              <a:rPr lang="en-US" sz="2200" dirty="0"/>
              <a:t>of all homeless students were in grades pre-K through 2</a:t>
            </a:r>
            <a:r>
              <a:rPr lang="en-US" sz="2200" baseline="30000" dirty="0"/>
              <a:t>nd</a:t>
            </a:r>
            <a:r>
              <a:rPr lang="en-US" sz="2200" dirty="0"/>
              <a:t> compared to 28% of housed students</a:t>
            </a:r>
            <a:r>
              <a:rPr lang="en-US" sz="2200" dirty="0" smtClean="0"/>
              <a:t>.</a:t>
            </a:r>
            <a:endParaRPr lang="en-US" sz="2200" dirty="0"/>
          </a:p>
          <a:p>
            <a:endParaRPr lang="en-US" sz="20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14833" y="807232"/>
            <a:ext cx="3203680" cy="582216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3365" r="3215"/>
          <a:stretch/>
        </p:blipFill>
        <p:spPr>
          <a:xfrm>
            <a:off x="4356101" y="1206500"/>
            <a:ext cx="3434642" cy="267785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917092" y="6535275"/>
            <a:ext cx="916060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cs typeface="Arial"/>
              </a:rPr>
              <a:t>Source: New York City Department of Education, unpublished data tabulated by the Institute for Children, Poverty, and Homelessness, </a:t>
            </a:r>
            <a:r>
              <a:rPr lang="en-US" sz="900" smtClean="0">
                <a:cs typeface="Arial"/>
              </a:rPr>
              <a:t>SY 2015–16</a:t>
            </a:r>
            <a:r>
              <a:rPr lang="en-US" sz="900" dirty="0" smtClean="0">
                <a:cs typeface="Arial"/>
              </a:rPr>
              <a:t>. </a:t>
            </a:r>
            <a:endParaRPr lang="en-US" sz="900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2321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5218" y="994270"/>
            <a:ext cx="5036412" cy="554467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712" y="240483"/>
            <a:ext cx="9247355" cy="469900"/>
          </a:xfrm>
        </p:spPr>
        <p:txBody>
          <a:bodyPr>
            <a:noAutofit/>
          </a:bodyPr>
          <a:lstStyle/>
          <a:p>
            <a:r>
              <a:rPr lang="en-US" b="1" dirty="0" smtClean="0">
                <a:solidFill>
                  <a:srgbClr val="072C62"/>
                </a:solidFill>
                <a:latin typeface="+mj-lt"/>
                <a:cs typeface="Founders Grotesk Medium"/>
              </a:rPr>
              <a:t>Differences in Pre-K Enrollment</a:t>
            </a:r>
            <a:endParaRPr lang="en-US" b="1" dirty="0">
              <a:solidFill>
                <a:srgbClr val="072C62"/>
              </a:solidFill>
              <a:latin typeface="+mj-lt"/>
              <a:cs typeface="Founders Grotesk Medium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48712" y="994270"/>
            <a:ext cx="3915288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/>
              <a:t>Citywide, pre-K enrollment improved by 17%. However, the majority of school districts </a:t>
            </a:r>
            <a:r>
              <a:rPr lang="en-US" sz="2200" b="1" dirty="0" smtClean="0"/>
              <a:t>enrolled fewer homeless pre-K students than would </a:t>
            </a:r>
            <a:r>
              <a:rPr lang="en-US" sz="2200" b="1" dirty="0"/>
              <a:t>b</a:t>
            </a:r>
            <a:r>
              <a:rPr lang="en-US" sz="2200" b="1" dirty="0" smtClean="0"/>
              <a:t>e expected</a:t>
            </a:r>
            <a:r>
              <a:rPr lang="en-US" sz="2200" dirty="0" smtClean="0"/>
              <a:t>.</a:t>
            </a:r>
            <a:endParaRPr lang="en-US" sz="2200" dirty="0"/>
          </a:p>
          <a:p>
            <a:endParaRPr lang="en-US" sz="2000" dirty="0"/>
          </a:p>
        </p:txBody>
      </p:sp>
      <p:sp>
        <p:nvSpPr>
          <p:cNvPr id="6" name="TextBox 5"/>
          <p:cNvSpPr txBox="1"/>
          <p:nvPr/>
        </p:nvSpPr>
        <p:spPr>
          <a:xfrm>
            <a:off x="2917092" y="6535275"/>
            <a:ext cx="916060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cs typeface="Arial"/>
              </a:rPr>
              <a:t>Source: New York City Department of Education, unpublished data tabulated by the Institute for Children, Poverty, and Homelessness, </a:t>
            </a:r>
            <a:r>
              <a:rPr lang="en-US" sz="900" smtClean="0">
                <a:cs typeface="Arial"/>
              </a:rPr>
              <a:t>SY 2015–16</a:t>
            </a:r>
            <a:r>
              <a:rPr lang="en-US" sz="900" dirty="0" smtClean="0">
                <a:cs typeface="Arial"/>
              </a:rPr>
              <a:t>. </a:t>
            </a:r>
            <a:endParaRPr lang="en-US" sz="900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7248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3"/>
          <p:cNvSpPr txBox="1">
            <a:spLocks/>
          </p:cNvSpPr>
          <p:nvPr/>
        </p:nvSpPr>
        <p:spPr>
          <a:xfrm>
            <a:off x="266700" y="1082600"/>
            <a:ext cx="4356100" cy="4485258"/>
          </a:xfrm>
          <a:prstGeom prst="rect">
            <a:avLst/>
          </a:prstGeom>
        </p:spPr>
        <p:txBody>
          <a:bodyPr>
            <a:noAutofit/>
          </a:bodyPr>
          <a:lstStyle>
            <a:lvl1pPr marL="1828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8720" indent="-13716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200" dirty="0" smtClean="0"/>
              <a:t>Over </a:t>
            </a:r>
            <a:r>
              <a:rPr lang="en-US" sz="2200" b="1" dirty="0" smtClean="0"/>
              <a:t>2,700 </a:t>
            </a:r>
            <a:r>
              <a:rPr lang="en-US" sz="2200" dirty="0" smtClean="0"/>
              <a:t>currently </a:t>
            </a:r>
            <a:r>
              <a:rPr lang="en-US" sz="2200" dirty="0"/>
              <a:t>homeless students in </a:t>
            </a:r>
            <a:r>
              <a:rPr lang="en-US" sz="2200" dirty="0" smtClean="0"/>
              <a:t>District 30.</a:t>
            </a:r>
            <a:endParaRPr lang="en-US" sz="2200" dirty="0"/>
          </a:p>
          <a:p>
            <a:pPr marL="0" indent="0">
              <a:buNone/>
            </a:pPr>
            <a:endParaRPr lang="en-US" sz="2200" b="1" dirty="0"/>
          </a:p>
          <a:p>
            <a:pPr marL="0" indent="0">
              <a:buNone/>
            </a:pPr>
            <a:r>
              <a:rPr lang="en-US" sz="2200" b="1" dirty="0"/>
              <a:t>1</a:t>
            </a:r>
            <a:r>
              <a:rPr lang="en-US" sz="2200" dirty="0" smtClean="0"/>
              <a:t> </a:t>
            </a:r>
            <a:r>
              <a:rPr lang="en-US" sz="2200" dirty="0"/>
              <a:t>in </a:t>
            </a:r>
            <a:r>
              <a:rPr lang="en-US" sz="2200" b="1" dirty="0" smtClean="0"/>
              <a:t>10 </a:t>
            </a:r>
            <a:r>
              <a:rPr lang="en-US" sz="2200" dirty="0" smtClean="0"/>
              <a:t>students </a:t>
            </a:r>
            <a:r>
              <a:rPr lang="en-US" sz="2200" dirty="0"/>
              <a:t>experienced homelessness </a:t>
            </a:r>
            <a:r>
              <a:rPr lang="en-US" sz="2200" dirty="0" smtClean="0"/>
              <a:t>in the last six years.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140518" y="321188"/>
            <a:ext cx="11950700" cy="76141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 spc="-1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cs typeface="Founders Grotesk Medium"/>
              </a:rPr>
              <a:t>Student Homelessness </a:t>
            </a:r>
            <a:r>
              <a:rPr lang="en-US" b="1" dirty="0" smtClean="0">
                <a:cs typeface="Founders Grotesk Medium"/>
              </a:rPr>
              <a:t>in District 30</a:t>
            </a:r>
            <a:endParaRPr lang="en-US" b="1" dirty="0">
              <a:cs typeface="Founders Grotesk Medium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5273" y="1082599"/>
            <a:ext cx="5445856" cy="516387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917092" y="6535275"/>
            <a:ext cx="916060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cs typeface="Arial"/>
              </a:rPr>
              <a:t>Source: New York City Department of Education, unpublished data tabulated by the Institute for Children, Poverty, and Homelessness, </a:t>
            </a:r>
            <a:r>
              <a:rPr lang="en-US" sz="900" smtClean="0">
                <a:cs typeface="Arial"/>
              </a:rPr>
              <a:t>SY 2015–16</a:t>
            </a:r>
            <a:r>
              <a:rPr lang="en-US" sz="900" dirty="0" smtClean="0">
                <a:cs typeface="Arial"/>
              </a:rPr>
              <a:t>. </a:t>
            </a:r>
            <a:endParaRPr lang="en-US" sz="900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9736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65100" y="240067"/>
            <a:ext cx="12415426" cy="699733"/>
          </a:xfrm>
        </p:spPr>
        <p:txBody>
          <a:bodyPr>
            <a:noAutofit/>
          </a:bodyPr>
          <a:lstStyle/>
          <a:p>
            <a:r>
              <a:rPr lang="en-US" b="1" dirty="0" smtClean="0">
                <a:cs typeface="Founders Grotesk Medium"/>
              </a:rPr>
              <a:t>Where Do Homeless Students Sleep in District 30?</a:t>
            </a:r>
            <a:endParaRPr lang="en-US" b="1" dirty="0">
              <a:cs typeface="Founders Grotesk Medium"/>
            </a:endParaRPr>
          </a:p>
        </p:txBody>
      </p:sp>
      <p:sp>
        <p:nvSpPr>
          <p:cNvPr id="10" name="Content Placeholder 7"/>
          <p:cNvSpPr>
            <a:spLocks noGrp="1"/>
          </p:cNvSpPr>
          <p:nvPr>
            <p:ph sz="half" idx="1"/>
          </p:nvPr>
        </p:nvSpPr>
        <p:spPr>
          <a:xfrm>
            <a:off x="165100" y="1112987"/>
            <a:ext cx="4127500" cy="245248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200" b="1" dirty="0" smtClean="0"/>
              <a:t>427 students lived in shelters </a:t>
            </a:r>
            <a:r>
              <a:rPr lang="en-US" sz="2200" dirty="0"/>
              <a:t>and</a:t>
            </a:r>
            <a:r>
              <a:rPr lang="en-US" sz="2200" b="1" dirty="0"/>
              <a:t> </a:t>
            </a:r>
            <a:r>
              <a:rPr lang="en-US" sz="2200" b="1" dirty="0" smtClean="0"/>
              <a:t>2,270 students </a:t>
            </a:r>
            <a:r>
              <a:rPr lang="en-US" sz="2200" b="1" dirty="0"/>
              <a:t>lived doubled up </a:t>
            </a:r>
            <a:r>
              <a:rPr lang="en-US" sz="2200" dirty="0" smtClean="0"/>
              <a:t>at some point during SY 2015–16. Another 82 students lived in another temporary setting.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4973" y="1744968"/>
            <a:ext cx="6970127" cy="261113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917092" y="6535275"/>
            <a:ext cx="916060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cs typeface="Arial"/>
              </a:rPr>
              <a:t>Source: New York City Department of Education, unpublished data tabulated by the Institute for Children, Poverty, and Homelessness, </a:t>
            </a:r>
            <a:r>
              <a:rPr lang="en-US" sz="900" smtClean="0">
                <a:cs typeface="Arial"/>
              </a:rPr>
              <a:t>SY 2015–16</a:t>
            </a:r>
            <a:r>
              <a:rPr lang="en-US" sz="900" dirty="0" smtClean="0">
                <a:cs typeface="Arial"/>
              </a:rPr>
              <a:t>. </a:t>
            </a:r>
            <a:endParaRPr lang="en-US" sz="900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30368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52400" y="240066"/>
            <a:ext cx="12788900" cy="1296633"/>
          </a:xfrm>
        </p:spPr>
        <p:txBody>
          <a:bodyPr>
            <a:noAutofit/>
          </a:bodyPr>
          <a:lstStyle/>
          <a:p>
            <a:r>
              <a:rPr lang="en-US" b="1" dirty="0" smtClean="0">
                <a:cs typeface="Founders Grotesk Medium"/>
              </a:rPr>
              <a:t>Homelessness and Poverty Among Students in District 30</a:t>
            </a:r>
            <a:endParaRPr lang="en-US" b="1" dirty="0">
              <a:cs typeface="Founders Grotesk Medium"/>
            </a:endParaRPr>
          </a:p>
        </p:txBody>
      </p:sp>
      <p:sp>
        <p:nvSpPr>
          <p:cNvPr id="10" name="Content Placeholder 7"/>
          <p:cNvSpPr>
            <a:spLocks noGrp="1"/>
          </p:cNvSpPr>
          <p:nvPr>
            <p:ph sz="half" idx="1"/>
          </p:nvPr>
        </p:nvSpPr>
        <p:spPr>
          <a:xfrm>
            <a:off x="152400" y="1672522"/>
            <a:ext cx="4140199" cy="2842918"/>
          </a:xfrm>
        </p:spPr>
        <p:txBody>
          <a:bodyPr>
            <a:normAutofit/>
          </a:bodyPr>
          <a:lstStyle/>
          <a:p>
            <a:pPr marL="0" indent="0" algn="l">
              <a:buNone/>
            </a:pPr>
            <a:r>
              <a:rPr lang="en-US" sz="2200" dirty="0" smtClean="0"/>
              <a:t>Among students enrolled, </a:t>
            </a:r>
            <a:r>
              <a:rPr lang="en-US" sz="2200" dirty="0"/>
              <a:t>7</a:t>
            </a:r>
            <a:r>
              <a:rPr lang="en-US" sz="2200" dirty="0" smtClean="0"/>
              <a:t>% were homeless during SY 2015–16. </a:t>
            </a:r>
          </a:p>
          <a:p>
            <a:pPr marL="0" indent="0" algn="l">
              <a:buNone/>
            </a:pPr>
            <a:endParaRPr lang="en-US" sz="2200" b="1" dirty="0"/>
          </a:p>
          <a:p>
            <a:pPr marL="0" indent="0" algn="l">
              <a:buNone/>
            </a:pPr>
            <a:r>
              <a:rPr lang="en-US" sz="2200" b="1" dirty="0"/>
              <a:t>A</a:t>
            </a:r>
            <a:r>
              <a:rPr lang="en-US" sz="2200" b="1" dirty="0" smtClean="0"/>
              <a:t>nother </a:t>
            </a:r>
            <a:r>
              <a:rPr lang="en-US" sz="2200" b="1" dirty="0"/>
              <a:t>3</a:t>
            </a:r>
            <a:r>
              <a:rPr lang="en-US" sz="2200" b="1" dirty="0" smtClean="0"/>
              <a:t>% had been </a:t>
            </a:r>
            <a:r>
              <a:rPr lang="en-US" sz="2200" b="1" smtClean="0"/>
              <a:t>homeless in at least </a:t>
            </a:r>
            <a:r>
              <a:rPr lang="en-US" sz="2200" b="1" dirty="0" smtClean="0"/>
              <a:t>one of the five previous years</a:t>
            </a:r>
            <a:r>
              <a:rPr lang="en-US" sz="2200" dirty="0" smtClean="0"/>
              <a:t>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0464" y="1686384"/>
            <a:ext cx="6879890" cy="305071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917092" y="6535275"/>
            <a:ext cx="916060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cs typeface="Arial"/>
              </a:rPr>
              <a:t>Source: New York City Department of Education, unpublished data tabulated by the Institute for Children, Poverty, and Homelessness, </a:t>
            </a:r>
            <a:r>
              <a:rPr lang="en-US" sz="900" smtClean="0">
                <a:cs typeface="Arial"/>
              </a:rPr>
              <a:t>SY 2015–16</a:t>
            </a:r>
            <a:r>
              <a:rPr lang="en-US" sz="900" dirty="0" smtClean="0">
                <a:cs typeface="Arial"/>
              </a:rPr>
              <a:t>. </a:t>
            </a:r>
            <a:endParaRPr lang="en-US" sz="900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67479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larity">
  <a:themeElements>
    <a:clrScheme name="Custom 4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629DD1"/>
      </a:accent1>
      <a:accent2>
        <a:srgbClr val="297FD5"/>
      </a:accent2>
      <a:accent3>
        <a:srgbClr val="7F8FA9"/>
      </a:accent3>
      <a:accent4>
        <a:srgbClr val="4A66AC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larity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86000"/>
                <a:satMod val="140000"/>
              </a:schemeClr>
            </a:gs>
            <a:gs pos="45000">
              <a:schemeClr val="phClr">
                <a:tint val="48000"/>
                <a:satMod val="150000"/>
              </a:schemeClr>
            </a:gs>
            <a:gs pos="100000">
              <a:schemeClr val="phClr">
                <a:tint val="28000"/>
                <a:satMod val="16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70000"/>
                <a:satMod val="150000"/>
              </a:schemeClr>
            </a:gs>
            <a:gs pos="34000">
              <a:schemeClr val="phClr">
                <a:shade val="70000"/>
                <a:satMod val="140000"/>
              </a:schemeClr>
            </a:gs>
            <a:gs pos="70000">
              <a:schemeClr val="phClr">
                <a:tint val="100000"/>
                <a:shade val="90000"/>
                <a:satMod val="140000"/>
              </a:schemeClr>
            </a:gs>
            <a:gs pos="100000">
              <a:schemeClr val="phClr"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6425" cap="flat" cmpd="sng" algn="ctr">
          <a:solidFill>
            <a:schemeClr val="phClr"/>
          </a:solidFill>
          <a:prstDash val="solid"/>
        </a:ln>
        <a:ln w="444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5100000"/>
            </a:lightRig>
          </a:scene3d>
          <a:sp3d contourW="6350">
            <a:bevelT w="29210" h="12700"/>
            <a:contourClr>
              <a:schemeClr val="phClr">
                <a:shade val="3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5000"/>
                <a:satMod val="180000"/>
              </a:schemeClr>
            </a:gs>
            <a:gs pos="40000">
              <a:schemeClr val="phClr">
                <a:tint val="95000"/>
                <a:shade val="85000"/>
                <a:satMod val="150000"/>
              </a:schemeClr>
            </a:gs>
            <a:gs pos="100000">
              <a:schemeClr val="phClr">
                <a:shade val="45000"/>
                <a:satMod val="20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55000"/>
              </a:schemeClr>
              <a:schemeClr val="phClr">
                <a:tint val="97000"/>
                <a:satMod val="95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Let the Numbers Speak for Themselves</Template>
  <TotalTime>9286</TotalTime>
  <Words>1456</Words>
  <Application>Microsoft Macintosh PowerPoint</Application>
  <PresentationFormat>Widescreen</PresentationFormat>
  <Paragraphs>145</Paragraphs>
  <Slides>29</Slides>
  <Notes>19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40" baseType="lpstr">
      <vt:lpstr>Calibri</vt:lpstr>
      <vt:lpstr>Founders Grotesk Medium</vt:lpstr>
      <vt:lpstr>Founders Grotesk Regular</vt:lpstr>
      <vt:lpstr>Founders Grotesk Text</vt:lpstr>
      <vt:lpstr>Founders Grotesk Text Medium</vt:lpstr>
      <vt:lpstr>Founders Grotesk Text Regular</vt:lpstr>
      <vt:lpstr>Helvetica</vt:lpstr>
      <vt:lpstr>Helvetica Neue</vt:lpstr>
      <vt:lpstr>Wingdings 2</vt:lpstr>
      <vt:lpstr>Arial</vt:lpstr>
      <vt:lpstr>Clarity</vt:lpstr>
      <vt:lpstr>Student Homelessness in  New York City Public Schools District 30, SY 2015–16</vt:lpstr>
      <vt:lpstr>Student Homelessness in NYC </vt:lpstr>
      <vt:lpstr>Where Do Homeless Students Sleep?</vt:lpstr>
      <vt:lpstr>Most Children Are Homeless for More Than One School Year</vt:lpstr>
      <vt:lpstr>Young Students Are Most at Risk</vt:lpstr>
      <vt:lpstr>Differences in Pre-K Enrollment</vt:lpstr>
      <vt:lpstr>PowerPoint Presentation</vt:lpstr>
      <vt:lpstr>Where Do Homeless Students Sleep in District 30?</vt:lpstr>
      <vt:lpstr>Homelessness and Poverty Among Students in District 30</vt:lpstr>
      <vt:lpstr>Percentage of Homeless Students in Districts in Queens </vt:lpstr>
      <vt:lpstr>Young Students Are Most At Risk</vt:lpstr>
      <vt:lpstr>Student Homelessness by Race and Ethnicity in District 30</vt:lpstr>
      <vt:lpstr>English Language Learners in District 30 </vt:lpstr>
      <vt:lpstr>Impacts of Student Homelessness </vt:lpstr>
      <vt:lpstr>Mid-Year School Transfers in District 30</vt:lpstr>
      <vt:lpstr>Chronic Absenteeism Among Homeless Students in District 30</vt:lpstr>
      <vt:lpstr>Chronic Absenteeism Among Homeless Students in District 30</vt:lpstr>
      <vt:lpstr>Suspensions of Homeless Students in District 30</vt:lpstr>
      <vt:lpstr>Additional Needs of Homeless Students in District 30</vt:lpstr>
      <vt:lpstr>Additional Needs of Students Experiencing Homelessness</vt:lpstr>
      <vt:lpstr>3rd–8th Grade State Math Test Proficiency Rates in District 30</vt:lpstr>
      <vt:lpstr>3rd–8th Grade State English Language Arts Test Proficiency Rates in District 30</vt:lpstr>
      <vt:lpstr>Providing Support and Identifying Opportunities </vt:lpstr>
      <vt:lpstr>Dropout Rates for Homeless Students in District 30 </vt:lpstr>
      <vt:lpstr>Graduation Rates for Homeless Students in District 30  </vt:lpstr>
      <vt:lpstr>Policy Considerations  </vt:lpstr>
      <vt:lpstr>PowerPoint Presentation</vt:lpstr>
      <vt:lpstr>PowerPoint Presentation</vt:lpstr>
      <vt:lpstr>Thank You!</vt:lpstr>
    </vt:vector>
  </TitlesOfParts>
  <Company/>
  <LinksUpToDate>false</LinksUpToDate>
  <SharedDoc>false</SharedDoc>
  <HyperlinksChanged>false</HyperlinksChanged>
  <AppVersion>15.0027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Queens Community Board 12</dc:title>
  <dc:creator>Jennifer Erb-Downward</dc:creator>
  <cp:lastModifiedBy>Jordan Wizman</cp:lastModifiedBy>
  <cp:revision>580</cp:revision>
  <cp:lastPrinted>2017-11-08T15:30:59Z</cp:lastPrinted>
  <dcterms:created xsi:type="dcterms:W3CDTF">2016-02-09T16:48:50Z</dcterms:created>
  <dcterms:modified xsi:type="dcterms:W3CDTF">2017-11-13T15:37:31Z</dcterms:modified>
</cp:coreProperties>
</file>