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1" clrIdx="0">
    <p:extLst/>
  </p:cmAuthor>
  <p:cmAuthor id="2" name="Kaitlin Greer" initials="KG [2]" lastIdx="1" clrIdx="1">
    <p:extLst/>
  </p:cmAuthor>
  <p:cmAuthor id="3" name="Kaitlin Greer" initials="KG [3]" lastIdx="1" clrIdx="2">
    <p:extLst/>
  </p:cmAuthor>
  <p:cmAuthor id="4" name="Kaitlin Greer" initials="KG [4]" lastIdx="1" clrIdx="3">
    <p:extLst/>
  </p:cmAuthor>
  <p:cmAuthor id="5" name="Kaitlin Greer" initials="KG [5]" lastIdx="1" clrIdx="4">
    <p:extLst/>
  </p:cmAuthor>
  <p:cmAuthor id="6" name="Kaitlin Greer" initials="KG [6]" lastIdx="1" clrIdx="5">
    <p:extLst/>
  </p:cmAuthor>
  <p:cmAuthor id="7" name="Kaitlin Greer" initials="KG [7]" lastIdx="1" clrIdx="6">
    <p:extLst/>
  </p:cmAuthor>
  <p:cmAuthor id="8" name="Kaitlin Greer" initials="KG [8]" lastIdx="1" clrIdx="7">
    <p:extLst/>
  </p:cmAuthor>
  <p:cmAuthor id="9" name="Kaitlin Greer" initials="KG [9]" lastIdx="1" clrIdx="8">
    <p:extLst/>
  </p:cmAuthor>
  <p:cmAuthor id="10" name="Kaitlin Greer" initials="KG [10]" lastIdx="1" clrIdx="9">
    <p:extLst/>
  </p:cmAuthor>
  <p:cmAuthor id="11" name="Kaitlin Greer" initials="KG [11]" lastIdx="1" clrIdx="10">
    <p:extLst/>
  </p:cmAuthor>
  <p:cmAuthor id="12" name="Kaitlin Greer" initials="KG [12]" lastIdx="1" clrIdx="11">
    <p:extLst/>
  </p:cmAuthor>
  <p:cmAuthor id="13" name="Kaitlin Greer" initials="KG [13]" lastIdx="1" clrIdx="12">
    <p:extLst/>
  </p:cmAuthor>
  <p:cmAuthor id="14" name="Kaitlin Greer" initials="KG [14]" lastIdx="1" clrIdx="1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0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40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26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2,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2241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Manhattan Districts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city school districts in Manhattan, District 2 had the </a:t>
            </a:r>
            <a:r>
              <a:rPr lang="en-US" sz="2200" b="1" dirty="0" smtClean="0"/>
              <a:t>lowest percentage </a:t>
            </a:r>
            <a:r>
              <a:rPr lang="en-US" sz="2200" dirty="0" smtClean="0"/>
              <a:t>of homeless students enrolled.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654292"/>
            <a:ext cx="6819900" cy="41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76289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Pre-K and High School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4554"/>
            <a:ext cx="35941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Pre-K and high school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1114554"/>
            <a:ext cx="7467600" cy="44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</a:t>
            </a:r>
            <a:br>
              <a:rPr lang="en-US" sz="2200" dirty="0" smtClean="0">
                <a:cs typeface="Founders Grotesk Regular"/>
              </a:rPr>
            </a:br>
            <a:r>
              <a:rPr lang="en-US" sz="2200" dirty="0" smtClean="0">
                <a:cs typeface="Founders Grotesk Regular"/>
              </a:rPr>
              <a:t>were most at risk of experiencing homelessness in District 2.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8080"/>
            <a:ext cx="7315200" cy="43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927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2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4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36" y="1341247"/>
            <a:ext cx="7511464" cy="42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9"/>
            <a:ext cx="11639549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transfers at 19%.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61" y="1257300"/>
            <a:ext cx="67437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2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Students living in shelters </a:t>
            </a:r>
            <a:br>
              <a:rPr lang="en-US" sz="2200" b="1" dirty="0" smtClean="0"/>
            </a:br>
            <a:r>
              <a:rPr lang="en-US" sz="2200" b="1" dirty="0" smtClean="0"/>
              <a:t>had the highest chronic absenteeism rate in District 2.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1219200"/>
            <a:ext cx="68453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5"/>
            <a:ext cx="11844594" cy="12153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</a:t>
            </a:r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 </a:t>
            </a:r>
            <a:r>
              <a:rPr lang="en-US" sz="2200" b="1" dirty="0" smtClean="0"/>
              <a:t>ranks in the middle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for chronic absenteeism among homeless students citywide.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 smtClean="0"/>
              <a:t>The</a:t>
            </a:r>
            <a:r>
              <a:rPr lang="en-US" sz="2200" dirty="0" smtClean="0"/>
              <a:t> </a:t>
            </a:r>
            <a:r>
              <a:rPr lang="en-US" sz="2200" b="1" dirty="0" smtClean="0"/>
              <a:t>suspension rate for students in shelters was over three times the citywide rate</a:t>
            </a:r>
            <a:r>
              <a:rPr lang="en-US" sz="2200" dirty="0" smtClean="0"/>
              <a:t>, 7.6% and 2.5% respectively.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1181100"/>
            <a:ext cx="69596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470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</a:t>
            </a:r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736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Homeless students receive special education supports earlier in their education compared to housed students.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121411"/>
            <a:ext cx="7470195" cy="4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1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192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Overall, homeless students exceeded the citywide average in meeting the proficiency benchmark in District 3.</a:t>
            </a:r>
          </a:p>
          <a:p>
            <a:pPr marL="0" indent="0">
              <a:buNone/>
            </a:pPr>
            <a:endParaRPr lang="en-US" sz="22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200" b="1" dirty="0" smtClean="0">
                <a:latin typeface="Helvetica"/>
                <a:cs typeface="Helvetica"/>
              </a:rPr>
              <a:t>Only 20% of students living in shelters</a:t>
            </a:r>
            <a:r>
              <a:rPr lang="en-US" sz="2200" dirty="0" smtClean="0">
                <a:latin typeface="Helvetica"/>
                <a:cs typeface="Helvetica"/>
              </a:rPr>
              <a:t> performed at or above grade level. 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90" y="1640569"/>
            <a:ext cx="6968210" cy="473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The ELA proficiency rate for currently homeless students was at 38% while the proficiency rate for formerly homeless students exceeded the citywide average</a:t>
            </a:r>
            <a:r>
              <a:rPr lang="en-US" sz="2400" dirty="0" smtClean="0">
                <a:latin typeface="Helvetica"/>
                <a:cs typeface="Helvetica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375" y="1660905"/>
            <a:ext cx="6828825" cy="46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that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2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2, homeless students not living in shelters were most at risk of dropping out.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615" y="1033782"/>
            <a:ext cx="7285985" cy="49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19224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2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 was 63%.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15" y="1627605"/>
            <a:ext cx="7040285" cy="47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0"/>
            <a:ext cx="4984750" cy="6646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082"/>
          <a:stretch/>
        </p:blipFill>
        <p:spPr>
          <a:xfrm>
            <a:off x="6477000" y="184570"/>
            <a:ext cx="4837155" cy="66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22" r="1617" b="2407"/>
          <a:stretch/>
        </p:blipFill>
        <p:spPr>
          <a:xfrm>
            <a:off x="4085639" y="478788"/>
            <a:ext cx="7801561" cy="58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693644" cy="5462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02467" cy="5819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928548"/>
            <a:ext cx="5197107" cy="56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0132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4,100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10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517" y="907417"/>
            <a:ext cx="5655483" cy="55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8729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2?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1,004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2,706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394 students lived in another temporary setting.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63" y="1371508"/>
            <a:ext cx="6680200" cy="28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43245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6</a:t>
            </a:r>
            <a:r>
              <a:rPr lang="en-US" sz="2200" smtClean="0"/>
              <a:t>% were </a:t>
            </a:r>
            <a:r>
              <a:rPr lang="en-US" sz="2200" dirty="0" smtClean="0"/>
              <a:t>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4%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4" y="1525265"/>
            <a:ext cx="6813550" cy="29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8781</TotalTime>
  <Words>1451</Words>
  <Application>Microsoft Macintosh PowerPoint</Application>
  <PresentationFormat>Widescreen</PresentationFormat>
  <Paragraphs>146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2?</vt:lpstr>
      <vt:lpstr>Homelessness and Poverty Among Students in District 2</vt:lpstr>
      <vt:lpstr>Percentage of Homeless Students in Manhattan Districts </vt:lpstr>
      <vt:lpstr>Pre-K and High School Students Are Most At Risk</vt:lpstr>
      <vt:lpstr>Student Homelessness by Race and Ethnicity in District 2</vt:lpstr>
      <vt:lpstr>English Language Learners in District 2 </vt:lpstr>
      <vt:lpstr>Impacts of Student Homelessness </vt:lpstr>
      <vt:lpstr>Mid-Year School Transfers in District 2</vt:lpstr>
      <vt:lpstr>Chronic Absenteeism Among Homeless Students in District 2</vt:lpstr>
      <vt:lpstr>Chronic Absenteeism Among Homeless Students in District 2</vt:lpstr>
      <vt:lpstr>Suspensions of Homeless Students in District 2</vt:lpstr>
      <vt:lpstr>Additional Needs of Homeless Students in District 2</vt:lpstr>
      <vt:lpstr>Additional Needs of Students Experiencing Homelessness</vt:lpstr>
      <vt:lpstr>3rd–8th Grade State Math Test Proficiency Rates in District 2</vt:lpstr>
      <vt:lpstr>3rd–8th Grade State English Language Arts Test Proficiency Rates in District 2</vt:lpstr>
      <vt:lpstr>Providing Support and Identifying Opportunities </vt:lpstr>
      <vt:lpstr>Dropout Rates for Homeless Students in District 2 </vt:lpstr>
      <vt:lpstr>Graduation Rates for Homeless Students in District 2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528</cp:revision>
  <cp:lastPrinted>2017-09-18T19:32:46Z</cp:lastPrinted>
  <dcterms:created xsi:type="dcterms:W3CDTF">2016-02-09T16:48:50Z</dcterms:created>
  <dcterms:modified xsi:type="dcterms:W3CDTF">2017-11-13T14:40:22Z</dcterms:modified>
</cp:coreProperties>
</file>