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8" r:id="rId1"/>
  </p:sldMasterIdLst>
  <p:notesMasterIdLst>
    <p:notesMasterId r:id="rId31"/>
  </p:notesMasterIdLst>
  <p:handoutMasterIdLst>
    <p:handoutMasterId r:id="rId32"/>
  </p:handoutMasterIdLst>
  <p:sldIdLst>
    <p:sldId id="278" r:id="rId2"/>
    <p:sldId id="279" r:id="rId3"/>
    <p:sldId id="280" r:id="rId4"/>
    <p:sldId id="271" r:id="rId5"/>
    <p:sldId id="297" r:id="rId6"/>
    <p:sldId id="299" r:id="rId7"/>
    <p:sldId id="291" r:id="rId8"/>
    <p:sldId id="290" r:id="rId9"/>
    <p:sldId id="296" r:id="rId10"/>
    <p:sldId id="268" r:id="rId11"/>
    <p:sldId id="272" r:id="rId12"/>
    <p:sldId id="270" r:id="rId13"/>
    <p:sldId id="293" r:id="rId14"/>
    <p:sldId id="282" r:id="rId15"/>
    <p:sldId id="277" r:id="rId16"/>
    <p:sldId id="273" r:id="rId17"/>
    <p:sldId id="298" r:id="rId18"/>
    <p:sldId id="294" r:id="rId19"/>
    <p:sldId id="302" r:id="rId20"/>
    <p:sldId id="303" r:id="rId21"/>
    <p:sldId id="275" r:id="rId22"/>
    <p:sldId id="292" r:id="rId23"/>
    <p:sldId id="286" r:id="rId24"/>
    <p:sldId id="276" r:id="rId25"/>
    <p:sldId id="301" r:id="rId26"/>
    <p:sldId id="307" r:id="rId27"/>
    <p:sldId id="305" r:id="rId28"/>
    <p:sldId id="306" r:id="rId29"/>
    <p:sldId id="304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6DCFF6"/>
    <a:srgbClr val="C5E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282" autoAdjust="0"/>
    <p:restoredTop sz="83030" autoAdjust="0"/>
  </p:normalViewPr>
  <p:slideViewPr>
    <p:cSldViewPr snapToGrid="0" snapToObjects="1">
      <p:cViewPr>
        <p:scale>
          <a:sx n="100" d="100"/>
          <a:sy n="100" d="100"/>
        </p:scale>
        <p:origin x="1880" y="8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608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5AD9D5-C1D0-6C43-A3CC-27E785340687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F58619-53B6-0F40-848C-FD8CD368F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1508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B8DCFB-6E92-894B-B78F-BAD1DE9C6EB9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47AEB5-65B7-7E4E-8BDD-7E9A381CD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597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5570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8813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4664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6360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02980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588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9518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7087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2034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latin typeface="Founders Grotesk Medium"/>
                <a:cs typeface="Founders Grotesk Medium"/>
              </a:rPr>
              <a:t>Student Homelessness in NYC</a:t>
            </a:r>
          </a:p>
          <a:p>
            <a:endParaRPr lang="en-US" dirty="0">
              <a:latin typeface="Founders Grotesk Medium"/>
              <a:cs typeface="Founders Grotesk Medium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3549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C971DB-ADA8-3D48-B1B0-C2186B2FC2E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982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637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0131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School-age children only</a:t>
            </a:r>
          </a:p>
          <a:p>
            <a:r>
              <a:rPr lang="en-US" dirty="0" smtClean="0"/>
              <a:t>Does not include charter</a:t>
            </a:r>
            <a:r>
              <a:rPr lang="en-US" baseline="0" dirty="0" smtClean="0"/>
              <a:t> schools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8E6348-83BB-2243-B806-B47E7A50F8D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5832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508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5164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47AEB5-65B7-7E4E-8BDD-7E9A381CDF6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64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  <a:latin typeface="Founders Grotesk Medium"/>
              </a:defRPr>
            </a:lvl1pPr>
          </a:lstStyle>
          <a:p>
            <a:r>
              <a:rPr lang="en-US" dirty="0" smtClean="0">
                <a:solidFill>
                  <a:srgbClr val="072C62"/>
                </a:solidFill>
                <a:latin typeface="Founders Grotesk Medium"/>
                <a:cs typeface="Founders Grotesk Medium"/>
              </a:rPr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latin typeface="Founders Grotesk Text"/>
              </a:defRPr>
            </a:lvl1pPr>
          </a:lstStyle>
          <a:p>
            <a:pPr lvl="0"/>
            <a:r>
              <a:rPr lang="en-US" dirty="0" smtClean="0"/>
              <a:t>Copy</a:t>
            </a:r>
            <a:endParaRPr lang="en-US" dirty="0"/>
          </a:p>
        </p:txBody>
      </p:sp>
      <p:pic>
        <p:nvPicPr>
          <p:cNvPr id="7" name="Picture 6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6424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609600"/>
            <a:ext cx="2743200" cy="5867400"/>
          </a:xfrm>
          <a:prstGeom prst="rect">
            <a:avLst/>
          </a:prstGeo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8026400" cy="58674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21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 descr="ICPHusa_logo_horizonta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0"/>
          </p:nvPr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3473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3352"/>
            <a:ext cx="5384800" cy="4718304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7781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39840" y="1676400"/>
            <a:ext cx="5242560" cy="639762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9840" y="2438400"/>
            <a:ext cx="5242560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3741949" y="4045691"/>
            <a:ext cx="4709160" cy="1059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31751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267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62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080"/>
            <a:ext cx="2852928" cy="1261872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792080"/>
            <a:ext cx="7620000" cy="557784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2130553"/>
            <a:ext cx="2852928" cy="42436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912152" y="3579942"/>
            <a:ext cx="5577840" cy="211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178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92480"/>
            <a:ext cx="2856907" cy="126492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11480" y="838201"/>
            <a:ext cx="7872520" cy="5500456"/>
          </a:xfrm>
          <a:prstGeom prst="rect">
            <a:avLst/>
          </a:prstGeo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133600"/>
            <a:ext cx="2852928" cy="4242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89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33400"/>
            <a:ext cx="10972800" cy="9906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8768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-146304"/>
            <a:ext cx="3860800" cy="329184"/>
          </a:xfrm>
          <a:prstGeom prst="rect">
            <a:avLst/>
          </a:prstGeom>
        </p:spPr>
        <p:txBody>
          <a:bodyPr/>
          <a:lstStyle/>
          <a:p>
            <a:fld id="{64FA486E-FA84-2744-94B7-81EA4DC92B4B}" type="datetimeFigureOut">
              <a:rPr lang="en-US" smtClean="0"/>
              <a:t>11/13/17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0" y="18288"/>
            <a:ext cx="5486400" cy="4571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160000" y="18288"/>
            <a:ext cx="1422400" cy="202498"/>
          </a:xfrm>
          <a:prstGeom prst="rect">
            <a:avLst/>
          </a:prstGeom>
        </p:spPr>
        <p:txBody>
          <a:bodyPr/>
          <a:lstStyle/>
          <a:p>
            <a:fld id="{1ED23326-499E-8149-A7FE-07475AFC1F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41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theme" Target="../theme/theme1.xml"/><Relationship Id="rId1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12192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1" name="Title 1"/>
          <p:cNvSpPr txBox="1">
            <a:spLocks/>
          </p:cNvSpPr>
          <p:nvPr userDrawn="1"/>
        </p:nvSpPr>
        <p:spPr>
          <a:xfrm>
            <a:off x="152400" y="215900"/>
            <a:ext cx="11899900" cy="9017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>
              <a:solidFill>
                <a:schemeClr val="bg2">
                  <a:lumMod val="25000"/>
                </a:schemeClr>
              </a:solidFill>
              <a:latin typeface="Founders Grotesk Medium"/>
            </a:endParaRPr>
          </a:p>
        </p:txBody>
      </p:sp>
      <p:sp>
        <p:nvSpPr>
          <p:cNvPr id="12" name="Content Placeholder 2"/>
          <p:cNvSpPr txBox="1">
            <a:spLocks/>
          </p:cNvSpPr>
          <p:nvPr userDrawn="1"/>
        </p:nvSpPr>
        <p:spPr>
          <a:xfrm>
            <a:off x="152400" y="1295400"/>
            <a:ext cx="3581400" cy="4889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Founders Grotesk Text"/>
            </a:endParaRPr>
          </a:p>
        </p:txBody>
      </p:sp>
      <p:pic>
        <p:nvPicPr>
          <p:cNvPr id="13" name="Picture 12" descr="ICPHusa_logo_horizontal.jpg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6352537"/>
            <a:ext cx="2209815" cy="441963"/>
          </a:xfrm>
          <a:prstGeom prst="rect">
            <a:avLst/>
          </a:prstGeom>
        </p:spPr>
      </p:pic>
      <p:sp>
        <p:nvSpPr>
          <p:cNvPr id="14" name="Content Placeholder 2"/>
          <p:cNvSpPr txBox="1">
            <a:spLocks/>
          </p:cNvSpPr>
          <p:nvPr userDrawn="1"/>
        </p:nvSpPr>
        <p:spPr>
          <a:xfrm>
            <a:off x="4191000" y="1295400"/>
            <a:ext cx="7861300" cy="5397500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540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09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4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jpg"/><Relationship Id="rId3" Type="http://schemas.openxmlformats.org/officeDocument/2006/relationships/image" Target="../media/image31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tiff"/><Relationship Id="rId3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tiff"/><Relationship Id="rId3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300" y="1278843"/>
            <a:ext cx="11950700" cy="3286031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5000" b="1" cap="none" dirty="0" smtClean="0">
                <a:cs typeface="Founders Grotesk Medium"/>
              </a:rPr>
              <a:t>Student Homelessness in </a:t>
            </a:r>
            <a:br>
              <a:rPr lang="en-US" sz="5000" b="1" cap="none" dirty="0" smtClean="0">
                <a:cs typeface="Founders Grotesk Medium"/>
              </a:rPr>
            </a:br>
            <a:r>
              <a:rPr lang="en-US" sz="5000" b="1" cap="none" dirty="0" smtClean="0">
                <a:cs typeface="Founders Grotesk Medium"/>
              </a:rPr>
              <a:t>New York City Public Schools</a:t>
            </a:r>
            <a:r>
              <a:rPr lang="en-US" sz="6000" b="1" cap="none" dirty="0" smtClean="0">
                <a:cs typeface="Founders Grotesk Medium"/>
              </a:rPr>
              <a:t/>
            </a:r>
            <a:br>
              <a:rPr lang="en-US" sz="6000" b="1" cap="none" dirty="0" smtClean="0">
                <a:cs typeface="Founders Grotesk Medium"/>
              </a:rPr>
            </a:br>
            <a:r>
              <a:rPr lang="en-US" sz="3000" b="1" dirty="0" smtClean="0">
                <a:cs typeface="Founders Grotesk Medium"/>
              </a:rPr>
              <a:t>District 22, SY 2015–16</a:t>
            </a:r>
            <a:endParaRPr lang="en-US" sz="3000" b="1" cap="none" dirty="0">
              <a:cs typeface="Founders Grotesk Medium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48912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412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699" y="236378"/>
            <a:ext cx="11226801" cy="1325722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Percentage of Homeless Students in Districts in Brooklyn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93699" y="1654292"/>
            <a:ext cx="4076699" cy="23921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Out of twelve school districts in Brooklyn, District 22 had the </a:t>
            </a:r>
            <a:r>
              <a:rPr lang="en-US" sz="2200" b="1" dirty="0" smtClean="0"/>
              <a:t>4</a:t>
            </a:r>
            <a:r>
              <a:rPr lang="en-US" sz="2200" b="1" baseline="30000" dirty="0" smtClean="0"/>
              <a:t>th</a:t>
            </a:r>
            <a:r>
              <a:rPr lang="en-US" sz="2200" b="1" dirty="0" smtClean="0"/>
              <a:t> lowest percentage </a:t>
            </a:r>
            <a:r>
              <a:rPr lang="en-US" sz="2200" dirty="0" smtClean="0"/>
              <a:t>of homeless students enrolled.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8606" y="1308100"/>
            <a:ext cx="7265894" cy="42601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7249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28600"/>
            <a:ext cx="11988800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8300" y="1150224"/>
            <a:ext cx="3149600" cy="46306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Elementary schools had the </a:t>
            </a:r>
            <a:r>
              <a:rPr lang="en-US" sz="2200" b="1" dirty="0"/>
              <a:t>highest </a:t>
            </a:r>
            <a:r>
              <a:rPr lang="en-US" sz="2200" b="1" dirty="0" smtClean="0"/>
              <a:t>percentage </a:t>
            </a:r>
            <a:r>
              <a:rPr lang="en-US" sz="2200" dirty="0" smtClean="0"/>
              <a:t>of homeless students in District 22.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501" y="1150224"/>
            <a:ext cx="7500424" cy="4937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799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/>
          <p:cNvSpPr>
            <a:spLocks noGrp="1"/>
          </p:cNvSpPr>
          <p:nvPr>
            <p:ph sz="half" idx="2"/>
          </p:nvPr>
        </p:nvSpPr>
        <p:spPr>
          <a:xfrm>
            <a:off x="228601" y="1706396"/>
            <a:ext cx="3848099" cy="42165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cs typeface="Founders Grotesk Regular"/>
              </a:rPr>
              <a:t>Black and Hispanic students were most at risk of experiencing homelessness in District 22.</a:t>
            </a:r>
            <a:endParaRPr lang="en-US" sz="2200" dirty="0">
              <a:cs typeface="Founders Grotesk Regular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28600"/>
            <a:ext cx="11889022" cy="137793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Student Homelessness by Race and Ethnicity in District 22</a:t>
            </a:r>
            <a:endParaRPr lang="en-US" b="1" dirty="0"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700" y="1094066"/>
            <a:ext cx="7707479" cy="47037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5976"/>
            <a:ext cx="11950700" cy="74192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English Language Learners in District 22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92100" y="1180027"/>
            <a:ext cx="4102100" cy="441493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/>
              <a:t>Nearly a quarter </a:t>
            </a:r>
            <a:r>
              <a:rPr lang="en-US" sz="2200" dirty="0" smtClean="0"/>
              <a:t>of</a:t>
            </a:r>
            <a:r>
              <a:rPr lang="en-US" sz="2200" b="1" dirty="0" smtClean="0"/>
              <a:t> </a:t>
            </a:r>
            <a:r>
              <a:rPr lang="en-US" sz="2200" dirty="0" smtClean="0"/>
              <a:t>homeless </a:t>
            </a:r>
            <a:br>
              <a:rPr lang="en-US" sz="2200" dirty="0" smtClean="0"/>
            </a:br>
            <a:r>
              <a:rPr lang="en-US" sz="2200" dirty="0" smtClean="0"/>
              <a:t>students were English Language Learners.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426" y="1121346"/>
            <a:ext cx="7776273" cy="45322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748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9249"/>
            <a:ext cx="12397395" cy="738652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Impacts of Student Homelessness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1512" y="1333501"/>
            <a:ext cx="9550400" cy="3048000"/>
          </a:xfrm>
        </p:spPr>
        <p:txBody>
          <a:bodyPr numCol="2">
            <a:noAutofit/>
          </a:bodyPr>
          <a:lstStyle/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b="1" dirty="0">
                <a:latin typeface="Arial" charset="0"/>
                <a:ea typeface="Arial" charset="0"/>
                <a:cs typeface="Arial" charset="0"/>
              </a:rPr>
              <a:t>Transfer</a:t>
            </a:r>
            <a:r>
              <a:rPr lang="en-US" sz="2200" dirty="0">
                <a:latin typeface="Arial" charset="0"/>
                <a:ea typeface="Arial" charset="0"/>
                <a:cs typeface="Arial" charset="0"/>
              </a:rPr>
              <a:t> schools more often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More likely to be chronically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absent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rates of proficiency on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state assessments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suspension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Lower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graduation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Higher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dropout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 rates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Require additional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ELL </a:t>
            </a: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supports</a:t>
            </a:r>
          </a:p>
          <a:p>
            <a:pPr lvl="1">
              <a:spcAft>
                <a:spcPts val="1800"/>
              </a:spcAft>
              <a:buClr>
                <a:schemeClr val="tx1"/>
              </a:buClr>
              <a:buSzPct val="100000"/>
            </a:pPr>
            <a:r>
              <a:rPr lang="en-US" sz="2200" dirty="0" smtClean="0">
                <a:latin typeface="Arial" charset="0"/>
                <a:ea typeface="Arial" charset="0"/>
                <a:cs typeface="Arial" charset="0"/>
              </a:rPr>
              <a:t>Receive late support for </a:t>
            </a:r>
            <a:r>
              <a:rPr lang="en-US" sz="2200" b="1" dirty="0" smtClean="0">
                <a:latin typeface="Arial" charset="0"/>
                <a:ea typeface="Arial" charset="0"/>
                <a:cs typeface="Arial" charset="0"/>
              </a:rPr>
              <a:t>special education needs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58800" y="4737101"/>
            <a:ext cx="10947400" cy="161289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endParaRPr lang="en-US" sz="2800" dirty="0">
              <a:solidFill>
                <a:srgbClr val="C5EBFC"/>
              </a:solidFill>
              <a:latin typeface="Helvetica"/>
              <a:cs typeface="Helvetica"/>
            </a:endParaRPr>
          </a:p>
          <a:p>
            <a:pPr marL="118872" indent="0" algn="ctr">
              <a:buNone/>
            </a:pPr>
            <a:r>
              <a:rPr lang="en-US" dirty="0" smtClean="0">
                <a:solidFill>
                  <a:srgbClr val="5B9BD5"/>
                </a:solidFill>
                <a:latin typeface="+mj-lt"/>
                <a:cs typeface="Helvetica"/>
              </a:rPr>
              <a:t>These impacts last beyond a student’s experience with homelessness</a:t>
            </a:r>
            <a:endParaRPr lang="en-US" dirty="0">
              <a:solidFill>
                <a:srgbClr val="5B9BD5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1380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32288"/>
            <a:ext cx="11639549" cy="8083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Mid-Year School Transfers in District 22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37612" y="1040622"/>
            <a:ext cx="4296288" cy="4826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b="1" dirty="0" smtClean="0">
                <a:cs typeface="Helvetica"/>
              </a:rPr>
              <a:t>One in five homeless students transferred schools mid-year. </a:t>
            </a:r>
          </a:p>
          <a:p>
            <a:pPr marL="0" indent="0">
              <a:buNone/>
            </a:pPr>
            <a:endParaRPr lang="en-US" sz="2200" b="1" dirty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Students in shelters had the highest mid-year transfer rate at 31%.</a:t>
            </a:r>
          </a:p>
          <a:p>
            <a:pPr marL="0" indent="0">
              <a:buNone/>
            </a:pPr>
            <a:endParaRPr lang="en-US" sz="2200" dirty="0" smtClean="0">
              <a:cs typeface="Helvetica"/>
            </a:endParaRPr>
          </a:p>
          <a:p>
            <a:pPr marL="0" indent="0">
              <a:buNone/>
            </a:pPr>
            <a:r>
              <a:rPr lang="en-US" sz="2200" dirty="0" smtClean="0">
                <a:cs typeface="Helvetica"/>
              </a:rPr>
              <a:t>Every </a:t>
            </a:r>
            <a:r>
              <a:rPr lang="en-US" sz="2200" dirty="0">
                <a:cs typeface="Helvetica"/>
              </a:rPr>
              <a:t>school transfer is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estimated </a:t>
            </a:r>
            <a:r>
              <a:rPr lang="en-US" sz="2200" dirty="0">
                <a:cs typeface="Helvetica"/>
              </a:rPr>
              <a:t>to set </a:t>
            </a:r>
            <a:r>
              <a:rPr lang="en-US" sz="2200" dirty="0" smtClean="0">
                <a:cs typeface="Helvetica"/>
              </a:rPr>
              <a:t>a </a:t>
            </a:r>
            <a:r>
              <a:rPr lang="en-US" sz="2200" dirty="0">
                <a:cs typeface="Helvetica"/>
              </a:rPr>
              <a:t>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back </a:t>
            </a:r>
            <a:r>
              <a:rPr lang="en-US" sz="2200" dirty="0">
                <a:cs typeface="Helvetica"/>
              </a:rPr>
              <a:t>academically by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up to </a:t>
            </a:r>
            <a:r>
              <a:rPr lang="en-US" sz="2200" dirty="0">
                <a:cs typeface="Helvetica"/>
              </a:rPr>
              <a:t>six months</a:t>
            </a:r>
            <a:r>
              <a:rPr lang="en-US" sz="2200" dirty="0" smtClean="0">
                <a:cs typeface="Helvetica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650" y="1353515"/>
            <a:ext cx="6362700" cy="21697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5445" y="3998535"/>
            <a:ext cx="3787110" cy="8395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66440" y="3430433"/>
            <a:ext cx="1333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2010–11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45700" y="3410468"/>
            <a:ext cx="14058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Founders Grotesk Text" charset="0"/>
                <a:ea typeface="Founders Grotesk Text" charset="0"/>
                <a:cs typeface="Founders Grotesk Text" charset="0"/>
              </a:rPr>
              <a:t>SY 2015–16</a:t>
            </a:r>
            <a:endParaRPr lang="en-US" dirty="0">
              <a:latin typeface="Founders Grotesk Text" charset="0"/>
              <a:ea typeface="Founders Grotesk Text" charset="0"/>
              <a:cs typeface="Founders Grotesk Text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617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412" y="215900"/>
            <a:ext cx="12153411" cy="1295905"/>
          </a:xfrm>
        </p:spPr>
        <p:txBody>
          <a:bodyPr>
            <a:noAutofit/>
          </a:bodyPr>
          <a:lstStyle/>
          <a:p>
            <a:r>
              <a:rPr lang="en-US" sz="3800" b="1" dirty="0" smtClean="0">
                <a:cs typeface="Founders Grotesk Medium"/>
              </a:rPr>
              <a:t>Chronic Absenteeism Among Homeless Students in District 22</a:t>
            </a:r>
            <a:endParaRPr lang="en-US" sz="3800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61412" y="1554371"/>
            <a:ext cx="4372488" cy="49420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Students who are chronically absent miss 20 or more </a:t>
            </a:r>
            <a:br>
              <a:rPr lang="en-US" sz="2200" dirty="0" smtClean="0"/>
            </a:br>
            <a:r>
              <a:rPr lang="en-US" sz="2200" dirty="0" smtClean="0"/>
              <a:t>days of school in a year. </a:t>
            </a:r>
          </a:p>
          <a:p>
            <a:pPr marL="0" indent="0">
              <a:buNone/>
            </a:pPr>
            <a:endParaRPr lang="en-US" sz="2200" dirty="0" smtClean="0"/>
          </a:p>
          <a:p>
            <a:pPr marL="0" indent="0">
              <a:buNone/>
            </a:pPr>
            <a:r>
              <a:rPr lang="en-US" sz="2200" b="1" dirty="0" smtClean="0"/>
              <a:t>Over half of students living in shelters were chronically absent in District 22.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138" y="3430550"/>
            <a:ext cx="5778500" cy="11859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600" y="1177449"/>
            <a:ext cx="5991576" cy="21584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626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907" y="240066"/>
            <a:ext cx="11844594" cy="1626834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Chronic Absenteeism Among Homeless Students in District 22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56907" y="1686295"/>
            <a:ext cx="4089400" cy="48526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District 22 </a:t>
            </a:r>
            <a:r>
              <a:rPr lang="en-US" sz="2200" b="1" dirty="0" smtClean="0"/>
              <a:t>ranks low-moderate </a:t>
            </a:r>
            <a:r>
              <a:rPr lang="en-US" sz="2200" dirty="0" smtClean="0"/>
              <a:t>for chronic absenteeism among homeless students compared </a:t>
            </a:r>
            <a:r>
              <a:rPr lang="en-US" sz="2200" dirty="0"/>
              <a:t>to other </a:t>
            </a:r>
            <a:r>
              <a:rPr lang="en-US" sz="2200" dirty="0" smtClean="0"/>
              <a:t>districts.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700" y="1134327"/>
            <a:ext cx="5890325" cy="514902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810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215082"/>
            <a:ext cx="11907962" cy="7374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Suspensions of Homeless Students </a:t>
            </a:r>
            <a:r>
              <a:rPr lang="en-US" b="1" dirty="0">
                <a:cs typeface="Founders Grotesk Medium"/>
              </a:rPr>
              <a:t>i</a:t>
            </a:r>
            <a:r>
              <a:rPr lang="en-US" b="1" dirty="0" smtClean="0">
                <a:cs typeface="Founders Grotesk Medium"/>
              </a:rPr>
              <a:t>n District 22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0" y="1059751"/>
            <a:ext cx="4114800" cy="452669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Suspension rates among homeless students have declined in the past six years.</a:t>
            </a:r>
            <a:endParaRPr lang="en-US" sz="2200" dirty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In District 22, </a:t>
            </a:r>
            <a:r>
              <a:rPr lang="en-US" sz="2200" b="1" dirty="0" smtClean="0"/>
              <a:t>students living in shelters had the highest suspension rate at 4.9%.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861616"/>
            <a:ext cx="5778500" cy="11859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0" y="1532547"/>
            <a:ext cx="6578600" cy="23290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2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02382"/>
            <a:ext cx="11390970" cy="132161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Additional Needs of Homeless Students in District 22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54001" y="1705196"/>
            <a:ext cx="4127499" cy="19397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 smtClean="0"/>
              <a:t>In District 22, </a:t>
            </a:r>
            <a:r>
              <a:rPr lang="en-US" sz="2200" dirty="0"/>
              <a:t>homeless students received IEP services late at a rate 10 points higher than low-income housed students did.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491" y="1218100"/>
            <a:ext cx="6959180" cy="44712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212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5993" y="990600"/>
            <a:ext cx="5309171" cy="5499100"/>
          </a:xfrm>
          <a:prstGeom prst="rect">
            <a:avLst/>
          </a:prstGeom>
          <a:ln w="3175" cap="sq">
            <a:noFill/>
            <a:prstDash val="solid"/>
            <a:miter lim="800000"/>
          </a:ln>
          <a:effectLst/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266700" y="1130300"/>
            <a:ext cx="4483100" cy="387665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Nearly </a:t>
            </a:r>
            <a:r>
              <a:rPr lang="en-US" sz="2200" b="1" dirty="0" smtClean="0"/>
              <a:t>100,000</a:t>
            </a:r>
            <a:r>
              <a:rPr lang="en-US" sz="2200" dirty="0" smtClean="0"/>
              <a:t> NYC public school students experienced homelessness during SY 2015-16. 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spcBef>
                <a:spcPts val="0"/>
              </a:spcBef>
              <a:buNone/>
            </a:pPr>
            <a:r>
              <a:rPr lang="en-US" sz="2200" dirty="0" smtClean="0"/>
              <a:t>Unless current trends change,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200" b="1" dirty="0" smtClean="0"/>
              <a:t>1</a:t>
            </a:r>
            <a:r>
              <a:rPr lang="en-US" sz="2200" dirty="0" smtClean="0"/>
              <a:t> </a:t>
            </a:r>
            <a:r>
              <a:rPr lang="en-US" sz="2200" dirty="0"/>
              <a:t>in </a:t>
            </a:r>
            <a:r>
              <a:rPr lang="en-US" sz="2200" b="1" dirty="0" smtClean="0"/>
              <a:t>7 </a:t>
            </a:r>
            <a:r>
              <a:rPr lang="en-US" sz="2200" dirty="0" smtClean="0"/>
              <a:t>students will experience homelessness before they finish elementary school. </a:t>
            </a:r>
            <a:endParaRPr lang="en-US" sz="22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52400" y="215900"/>
            <a:ext cx="11899900" cy="685800"/>
          </a:xfrm>
        </p:spPr>
        <p:txBody>
          <a:bodyPr>
            <a:normAutofit fontScale="90000"/>
          </a:bodyPr>
          <a:lstStyle/>
          <a:p>
            <a:pPr rtl="0" eaLnBrk="1" latinLnBrk="0" hangingPunct="1"/>
            <a:r>
              <a:rPr lang="en-US" sz="4400" b="1" kern="1200" dirty="0" smtClean="0">
                <a:solidFill>
                  <a:srgbClr val="072C62"/>
                </a:solidFill>
                <a:effectLst/>
                <a:latin typeface="+mj-lt"/>
                <a:ea typeface="+mn-ea"/>
                <a:cs typeface="Founders Grotesk Medium"/>
              </a:rPr>
              <a:t>Student Homelessness in NYC</a:t>
            </a:r>
            <a:endParaRPr lang="en-US" sz="4400" b="1" dirty="0" smtClean="0">
              <a:solidFill>
                <a:srgbClr val="072C62"/>
              </a:solidFill>
              <a:effectLst/>
              <a:latin typeface="+mj-lt"/>
              <a:cs typeface="Founders Grotesk Medium"/>
            </a:endParaRP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338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519" y="206889"/>
            <a:ext cx="1133458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Additional Needs of Students Experiencing Homelessness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242119" y="1635968"/>
            <a:ext cx="3632199" cy="353123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Early </a:t>
            </a:r>
            <a:r>
              <a:rPr lang="en-US" sz="2200" dirty="0"/>
              <a:t>identification helps students </a:t>
            </a:r>
            <a:r>
              <a:rPr lang="en-US" sz="2200" b="1" dirty="0"/>
              <a:t>maintain grade level </a:t>
            </a:r>
            <a:r>
              <a:rPr lang="en-US" sz="2200" b="1" dirty="0" smtClean="0"/>
              <a:t>proficiency</a:t>
            </a:r>
            <a:r>
              <a:rPr lang="en-US" sz="2200" dirty="0" smtClean="0"/>
              <a:t> and ultimately have a better chance </a:t>
            </a:r>
            <a:r>
              <a:rPr lang="en-US" sz="2200" dirty="0"/>
              <a:t>of graduating. </a:t>
            </a:r>
          </a:p>
          <a:p>
            <a:pPr marL="0" indent="0">
              <a:buNone/>
            </a:pPr>
            <a:endParaRPr lang="en-US" sz="20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662534"/>
            <a:ext cx="7463776" cy="44144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0981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11029950" cy="12573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Math Test Proficiency Rates in District 22</a:t>
            </a:r>
            <a:endParaRPr lang="en-US" b="1" dirty="0">
              <a:cs typeface="Founders Grotesk Medium"/>
            </a:endParaRPr>
          </a:p>
        </p:txBody>
      </p:sp>
      <p:sp>
        <p:nvSpPr>
          <p:cNvPr id="7" name="Content Placeholder 11"/>
          <p:cNvSpPr>
            <a:spLocks noGrp="1"/>
          </p:cNvSpPr>
          <p:nvPr>
            <p:ph sz="half" idx="1"/>
          </p:nvPr>
        </p:nvSpPr>
        <p:spPr>
          <a:xfrm>
            <a:off x="139700" y="1593867"/>
            <a:ext cx="3886200" cy="37516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>
                <a:latin typeface="Helvetica"/>
                <a:cs typeface="Helvetica"/>
              </a:rPr>
              <a:t>In District 22, </a:t>
            </a:r>
            <a:r>
              <a:rPr lang="en-US" sz="2200" b="1" dirty="0" smtClean="0">
                <a:latin typeface="Helvetica"/>
                <a:cs typeface="Helvetica"/>
              </a:rPr>
              <a:t>a quarter or less of all and formerly homeless students </a:t>
            </a:r>
            <a:r>
              <a:rPr lang="en-US" sz="2200" dirty="0" smtClean="0">
                <a:latin typeface="Helvetica"/>
                <a:cs typeface="Helvetica"/>
              </a:rPr>
              <a:t>met the proficiency benchmark in math. </a:t>
            </a:r>
            <a:endParaRPr lang="en-US" sz="2200" dirty="0">
              <a:latin typeface="Helvetica"/>
              <a:cs typeface="Helvetic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5900" y="1028700"/>
            <a:ext cx="7843688" cy="51157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955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0" y="215900"/>
            <a:ext cx="9625980" cy="1181100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3</a:t>
            </a:r>
            <a:r>
              <a:rPr lang="en-US" b="1" baseline="30000" dirty="0" smtClean="0">
                <a:cs typeface="Founders Grotesk Medium"/>
              </a:rPr>
              <a:t>rd</a:t>
            </a:r>
            <a:r>
              <a:rPr lang="en-US" b="1" dirty="0" smtClean="0">
                <a:cs typeface="Founders Grotesk Medium"/>
              </a:rPr>
              <a:t>–8</a:t>
            </a:r>
            <a:r>
              <a:rPr lang="en-US" b="1" baseline="30000" dirty="0" smtClean="0">
                <a:cs typeface="Founders Grotesk Medium"/>
              </a:rPr>
              <a:t>th</a:t>
            </a:r>
            <a:r>
              <a:rPr lang="en-US" b="1" dirty="0" smtClean="0">
                <a:cs typeface="Founders Grotesk Medium"/>
              </a:rPr>
              <a:t> Grade State English Language Arts Test Proficiency Rates in District 22</a:t>
            </a:r>
            <a:endParaRPr lang="en-US" b="1" dirty="0">
              <a:cs typeface="Founders Grotesk Medium"/>
            </a:endParaRPr>
          </a:p>
        </p:txBody>
      </p:sp>
      <p:sp>
        <p:nvSpPr>
          <p:cNvPr id="8" name="Content Placeholder 11"/>
          <p:cNvSpPr>
            <a:spLocks noGrp="1"/>
          </p:cNvSpPr>
          <p:nvPr>
            <p:ph sz="half" idx="1"/>
          </p:nvPr>
        </p:nvSpPr>
        <p:spPr>
          <a:xfrm>
            <a:off x="279400" y="1516535"/>
            <a:ext cx="4152900" cy="506436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400" b="1" dirty="0" smtClean="0">
                <a:latin typeface="Helvetica"/>
                <a:cs typeface="Helvetica"/>
              </a:rPr>
              <a:t>Less than a third </a:t>
            </a:r>
            <a:r>
              <a:rPr lang="en-US" sz="2400" b="1" smtClean="0">
                <a:latin typeface="Helvetica"/>
                <a:cs typeface="Helvetica"/>
              </a:rPr>
              <a:t>of all </a:t>
            </a:r>
            <a:r>
              <a:rPr lang="en-US" sz="2400" b="1" dirty="0" smtClean="0">
                <a:latin typeface="Helvetica"/>
                <a:cs typeface="Helvetica"/>
              </a:rPr>
              <a:t>homeless and formerly homeless </a:t>
            </a:r>
            <a:r>
              <a:rPr lang="en-US" sz="2400" dirty="0" smtClean="0">
                <a:latin typeface="Helvetica"/>
                <a:cs typeface="Helvetica"/>
              </a:rPr>
              <a:t>students met the proficiency benchmark in ELA. </a:t>
            </a:r>
          </a:p>
          <a:p>
            <a:pPr marL="0" indent="0">
              <a:buNone/>
            </a:pPr>
            <a:endParaRPr lang="en-US" sz="24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400" dirty="0">
                <a:latin typeface="Helvetica"/>
                <a:cs typeface="Helvetica"/>
              </a:rPr>
              <a:t>Recognizing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b="1" dirty="0" smtClean="0">
                <a:latin typeface="Helvetica"/>
                <a:cs typeface="Helvetica"/>
              </a:rPr>
              <a:t>and formerly </a:t>
            </a:r>
            <a:r>
              <a:rPr lang="en-US" sz="2400" b="1" dirty="0">
                <a:latin typeface="Helvetica"/>
                <a:cs typeface="Helvetica"/>
              </a:rPr>
              <a:t>homeless </a:t>
            </a:r>
            <a:r>
              <a:rPr lang="en-US" sz="2400" dirty="0">
                <a:latin typeface="Helvetica"/>
                <a:cs typeface="Helvetica"/>
              </a:rPr>
              <a:t>students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as a unique cohort may be the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first step in designing solutions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that meet their needs </a:t>
            </a:r>
            <a:br>
              <a:rPr lang="en-US" sz="2400" dirty="0">
                <a:latin typeface="Helvetica"/>
                <a:cs typeface="Helvetica"/>
              </a:rPr>
            </a:br>
            <a:r>
              <a:rPr lang="en-US" sz="2400" dirty="0">
                <a:latin typeface="Helvetica"/>
                <a:cs typeface="Helvetica"/>
              </a:rPr>
              <a:t>and help them overcome educational deficits. </a:t>
            </a:r>
          </a:p>
          <a:p>
            <a:pPr marL="0" indent="0">
              <a:buNone/>
            </a:pPr>
            <a:endParaRPr lang="en-US" sz="2000" dirty="0" smtClean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pPr marL="0" indent="0">
              <a:buNone/>
            </a:pPr>
            <a:r>
              <a:rPr lang="en-US" sz="2000" dirty="0" smtClean="0">
                <a:latin typeface="Helvetica"/>
                <a:cs typeface="Helvetica"/>
              </a:rPr>
              <a:t> </a:t>
            </a:r>
          </a:p>
          <a:p>
            <a:pPr marL="0" indent="0">
              <a:buNone/>
            </a:pPr>
            <a:endParaRPr lang="en-US" sz="2000" b="1" dirty="0">
              <a:latin typeface="Helvetica"/>
              <a:cs typeface="Helvetica"/>
            </a:endParaRP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  <a:p>
            <a:endParaRPr lang="en-US" sz="2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800" y="1516535"/>
            <a:ext cx="7175500" cy="46789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336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39701" y="215901"/>
            <a:ext cx="11777302" cy="4572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Providing Support and Identifying Opportunities 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5" name="Text Placeholder 3"/>
          <p:cNvSpPr txBox="1">
            <a:spLocks/>
          </p:cNvSpPr>
          <p:nvPr/>
        </p:nvSpPr>
        <p:spPr>
          <a:xfrm>
            <a:off x="139701" y="1143002"/>
            <a:ext cx="4241799" cy="438372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Citywide, graduation rates </a:t>
            </a:r>
            <a:r>
              <a:rPr lang="en-US" sz="2200" dirty="0"/>
              <a:t>for homeless students </a:t>
            </a:r>
            <a:r>
              <a:rPr lang="en-US" sz="2200" dirty="0" smtClean="0"/>
              <a:t>living in shelter during all of high </a:t>
            </a:r>
            <a:r>
              <a:rPr lang="en-US" sz="2200" dirty="0"/>
              <a:t>school </a:t>
            </a:r>
            <a:r>
              <a:rPr lang="en-US" sz="2200" dirty="0" smtClean="0"/>
              <a:t>were similar </a:t>
            </a:r>
            <a:r>
              <a:rPr lang="en-US" sz="2200" smtClean="0"/>
              <a:t>to those </a:t>
            </a:r>
            <a:r>
              <a:rPr lang="en-US" sz="2200" dirty="0" smtClean="0"/>
              <a:t>of low-income housed students</a:t>
            </a:r>
            <a:r>
              <a:rPr lang="en-US" sz="2200" b="1" dirty="0" smtClean="0"/>
              <a:t>.</a:t>
            </a:r>
          </a:p>
          <a:p>
            <a:pPr marL="0" indent="0">
              <a:buNone/>
            </a:pPr>
            <a:endParaRPr lang="en-US" sz="2200" b="1" dirty="0" smtClean="0"/>
          </a:p>
          <a:p>
            <a:pPr marL="0" indent="0">
              <a:buNone/>
            </a:pPr>
            <a:r>
              <a:rPr lang="en-US" sz="2200" b="1" dirty="0"/>
              <a:t>How can supports be extended to students who </a:t>
            </a:r>
            <a:r>
              <a:rPr lang="en-US" sz="2200" b="1" dirty="0" smtClean="0"/>
              <a:t>are </a:t>
            </a:r>
            <a:r>
              <a:rPr lang="en-US" sz="2200" b="1" dirty="0"/>
              <a:t>homeless and living outside of shelters?</a:t>
            </a:r>
          </a:p>
          <a:p>
            <a:pPr marL="0" indent="0">
              <a:buNone/>
            </a:pP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0012" y="1104901"/>
            <a:ext cx="3698713" cy="3416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0479" y="1104901"/>
            <a:ext cx="3950829" cy="52323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81442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06472"/>
            <a:ext cx="11950700" cy="1393728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Dropout Rates for Homeless Students in District 22</a:t>
            </a:r>
            <a:br>
              <a:rPr lang="en-US" b="1" dirty="0" smtClean="0">
                <a:cs typeface="Founders Grotesk Medium"/>
              </a:rPr>
            </a:b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241300" y="1033782"/>
            <a:ext cx="3606800" cy="440181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200" dirty="0" smtClean="0"/>
              <a:t>The four-year </a:t>
            </a:r>
            <a:r>
              <a:rPr lang="en-US" sz="2200" dirty="0"/>
              <a:t>dropout rate for </a:t>
            </a:r>
            <a:r>
              <a:rPr lang="en-US" sz="2200" dirty="0" smtClean="0"/>
              <a:t>New </a:t>
            </a:r>
            <a:r>
              <a:rPr lang="en-US" sz="2200" dirty="0"/>
              <a:t>York City improved </a:t>
            </a:r>
            <a:r>
              <a:rPr lang="en-US" sz="2200" dirty="0" smtClean="0"/>
              <a:t>slightly from 9.0% for the class of 2015 to 8.5% for the class of 2016, but </a:t>
            </a:r>
            <a:r>
              <a:rPr lang="en-US" sz="2200" b="1" dirty="0" smtClean="0"/>
              <a:t>the </a:t>
            </a:r>
            <a:r>
              <a:rPr lang="en-US" sz="2200" b="1" dirty="0"/>
              <a:t>achievement </a:t>
            </a:r>
            <a:r>
              <a:rPr lang="en-US" sz="2200" b="1" dirty="0" smtClean="0"/>
              <a:t>gap persisted.</a:t>
            </a:r>
            <a:endParaRPr lang="en-US" sz="2200" dirty="0" smtClean="0"/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The dropout rate in District 22 among homeless students was one and a half points lower than the citywide rate.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01" y="1127813"/>
            <a:ext cx="7505700" cy="48171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16951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0"/>
            <a:ext cx="11417299" cy="1298739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Graduation Rates for Homeless Students in District 22</a:t>
            </a:r>
            <a:br>
              <a:rPr lang="en-US" b="1" dirty="0" smtClean="0">
                <a:cs typeface="Founders Grotesk Medium"/>
              </a:rPr>
            </a:br>
            <a:r>
              <a:rPr lang="en-US" b="1" dirty="0" smtClean="0">
                <a:cs typeface="Founders Grotesk Medium"/>
              </a:rPr>
              <a:t> </a:t>
            </a:r>
            <a:endParaRPr lang="en-US" b="1" dirty="0"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165101" y="1627605"/>
            <a:ext cx="4033367" cy="42016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 smtClean="0"/>
              <a:t>On average, 73% of New York City high school students graduate within four years. </a:t>
            </a:r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dirty="0" smtClean="0"/>
              <a:t>The graduation rate for homeless students in District 22 was 70%. </a:t>
            </a:r>
            <a:endParaRPr lang="en-US" sz="2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469" y="1193800"/>
            <a:ext cx="7492217" cy="48031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7660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1" y="203201"/>
            <a:ext cx="11417299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Policy Considerations</a:t>
            </a:r>
            <a:br>
              <a:rPr lang="en-US" b="1" dirty="0" smtClean="0">
                <a:solidFill>
                  <a:srgbClr val="072C62"/>
                </a:solidFill>
                <a:cs typeface="Founders Grotesk Medium"/>
              </a:rPr>
            </a:br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 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342901" y="1246605"/>
            <a:ext cx="10388599" cy="4201696"/>
          </a:xfrm>
        </p:spPr>
        <p:txBody>
          <a:bodyPr>
            <a:normAutofit/>
          </a:bodyPr>
          <a:lstStyle/>
          <a:p>
            <a:pPr>
              <a:buFont typeface="Arial" charset="0"/>
              <a:buChar char="•"/>
            </a:pPr>
            <a:r>
              <a:rPr lang="en-US" sz="2200" dirty="0"/>
              <a:t>Identifying students who are homeless is the first step to ensuring these students receive adequate supports.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School staff should continue to proactively connect and collaborate with parents as well as shelter staff to address the issues of chronic absenteeism and high school dropouts among homeless students. </a:t>
            </a:r>
          </a:p>
          <a:p>
            <a:pPr>
              <a:buFont typeface="Arial" charset="0"/>
              <a:buChar char="•"/>
            </a:pPr>
            <a:endParaRPr lang="en-US" sz="2200" dirty="0"/>
          </a:p>
          <a:p>
            <a:pPr>
              <a:buFont typeface="Arial" charset="0"/>
              <a:buChar char="•"/>
            </a:pPr>
            <a:r>
              <a:rPr lang="en-US" sz="2200" dirty="0"/>
              <a:t>Ensure school staff are knowledgeable about the various community resources and can effectively direct families to appropriate services (i.e., community health centers, housing assistance, after-school enrichment programs, etc.). </a:t>
            </a:r>
          </a:p>
        </p:txBody>
      </p:sp>
    </p:spTree>
    <p:extLst>
      <p:ext uri="{BB962C8B-B14F-4D97-AF65-F5344CB8AC3E}">
        <p14:creationId xmlns:p14="http://schemas.microsoft.com/office/powerpoint/2010/main" val="123373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716" y="88900"/>
            <a:ext cx="4274858" cy="62103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100" y="88900"/>
            <a:ext cx="4241506" cy="624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420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1900"/>
            <a:ext cx="3746500" cy="4114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6850" y="640015"/>
            <a:ext cx="7337216" cy="5582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20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371387"/>
            <a:ext cx="10490199" cy="1101813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en-US" sz="6000" cap="none" dirty="0" smtClean="0">
                <a:solidFill>
                  <a:srgbClr val="072C62"/>
                </a:solidFill>
                <a:cs typeface="Founders Grotesk Text Medium"/>
              </a:rPr>
              <a:t>Thank You!</a:t>
            </a:r>
            <a:endParaRPr lang="en-US" sz="3200" cap="none" dirty="0">
              <a:solidFill>
                <a:srgbClr val="242852"/>
              </a:solidFill>
              <a:cs typeface="Founders Grotesk Text Regular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693721" y="371387"/>
            <a:ext cx="8822839" cy="11018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5400" kern="1200" cap="all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00" dirty="0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057900"/>
            <a:ext cx="12192000" cy="800099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2C62"/>
              </a:solidFill>
            </a:endParaRPr>
          </a:p>
        </p:txBody>
      </p:sp>
      <p:pic>
        <p:nvPicPr>
          <p:cNvPr id="6" name="Picture 5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877" y="4814817"/>
            <a:ext cx="4965700" cy="9931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1917700"/>
            <a:ext cx="1219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err="1">
                <a:solidFill>
                  <a:srgbClr val="242852"/>
                </a:solidFill>
                <a:latin typeface="+mj-lt"/>
                <a:cs typeface="Founders Grotesk Text Regular"/>
              </a:rPr>
              <a:t>media@ICPHusa.org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 smtClean="0">
                <a:solidFill>
                  <a:srgbClr val="242852"/>
                </a:solidFill>
                <a:latin typeface="+mj-lt"/>
                <a:cs typeface="Founders Grotesk Text Regular"/>
              </a:rPr>
              <a:t>212.358.8086</a:t>
            </a:r>
            <a: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  <a:t/>
            </a:r>
            <a:br>
              <a:rPr lang="en-US" sz="2800" dirty="0">
                <a:solidFill>
                  <a:srgbClr val="242852"/>
                </a:solidFill>
                <a:latin typeface="+mj-lt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To download copies of our publications:</a:t>
            </a:r>
            <a:b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</a:b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http://</a:t>
            </a:r>
            <a:r>
              <a:rPr lang="en-US" sz="2800" dirty="0" err="1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www.ICPHusa.org</a:t>
            </a:r>
            <a:r>
              <a:rPr lang="en-US" sz="2800" dirty="0">
                <a:solidFill>
                  <a:srgbClr val="242852"/>
                </a:solidFill>
                <a:latin typeface="+mj-lt"/>
                <a:ea typeface="Helvetica Neue" charset="0"/>
                <a:cs typeface="Founders Grotesk Text Regular"/>
              </a:rPr>
              <a:t>/publications/reports/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68523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 txBox="1">
            <a:spLocks/>
          </p:cNvSpPr>
          <p:nvPr/>
        </p:nvSpPr>
        <p:spPr>
          <a:xfrm>
            <a:off x="192853" y="1155700"/>
            <a:ext cx="4074347" cy="2778815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lvl1pPr marL="438912" indent="-320040" algn="l" rtl="0" eaLnBrk="1" latinLnBrk="0" hangingPunct="1">
              <a:spcBef>
                <a:spcPts val="0"/>
              </a:spcBef>
              <a:buClr>
                <a:schemeClr val="accent1"/>
              </a:buClr>
              <a:buSzPct val="80000"/>
              <a:buFont typeface="Wingdings 2"/>
              <a:buChar char=""/>
              <a:defRPr kumimoji="0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52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"/>
              <a:defRPr kumimoji="0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/>
              <a:buChar char="▪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161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/>
              <a:buChar char="▪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2646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Wingdings 3"/>
              <a:buChar char=""/>
              <a:defRPr kumimoji="0" lang="en-US" sz="20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7632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 pitchFamily="18" charset="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31136" indent="-18288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 pitchFamily="18" charset="2"/>
              <a:buChar char="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18872" indent="0">
              <a:buNone/>
            </a:pPr>
            <a:r>
              <a:rPr lang="en-US" sz="2200" dirty="0">
                <a:cs typeface="Helvetica"/>
              </a:rPr>
              <a:t>For every homeless student </a:t>
            </a:r>
            <a:r>
              <a:rPr lang="en-US" sz="2200" dirty="0" smtClean="0">
                <a:cs typeface="Helvetica"/>
              </a:rPr>
              <a:t/>
            </a:r>
            <a:br>
              <a:rPr lang="en-US" sz="2200" dirty="0" smtClean="0">
                <a:cs typeface="Helvetica"/>
              </a:rPr>
            </a:br>
            <a:r>
              <a:rPr lang="en-US" sz="2200" dirty="0" smtClean="0">
                <a:cs typeface="Helvetica"/>
              </a:rPr>
              <a:t>living </a:t>
            </a:r>
            <a:r>
              <a:rPr lang="en-US" sz="2200" dirty="0">
                <a:cs typeface="Helvetica"/>
              </a:rPr>
              <a:t>in shelter, </a:t>
            </a:r>
            <a:r>
              <a:rPr lang="en-US" sz="2200" b="1" dirty="0">
                <a:cs typeface="Helvetica"/>
              </a:rPr>
              <a:t>roughly </a:t>
            </a:r>
            <a:r>
              <a:rPr lang="en-US" sz="2200" b="1" dirty="0" smtClean="0">
                <a:cs typeface="Helvetica"/>
              </a:rPr>
              <a:t>two more are homeless living </a:t>
            </a:r>
            <a:r>
              <a:rPr lang="en-US" sz="2200" b="1" dirty="0">
                <a:cs typeface="Helvetica"/>
              </a:rPr>
              <a:t>in another temporary </a:t>
            </a:r>
            <a:r>
              <a:rPr lang="en-US" sz="2200" b="1" dirty="0" smtClean="0">
                <a:cs typeface="Helvetica"/>
              </a:rPr>
              <a:t/>
            </a:r>
            <a:br>
              <a:rPr lang="en-US" sz="2200" b="1" dirty="0" smtClean="0">
                <a:cs typeface="Helvetica"/>
              </a:rPr>
            </a:br>
            <a:r>
              <a:rPr lang="en-US" sz="2200" b="1" dirty="0" smtClean="0">
                <a:cs typeface="Helvetica"/>
              </a:rPr>
              <a:t>setting</a:t>
            </a:r>
            <a:r>
              <a:rPr lang="en-US" sz="2200" dirty="0">
                <a:cs typeface="Helvetica"/>
              </a:rPr>
              <a:t>—mostly doubled up.</a:t>
            </a:r>
          </a:p>
          <a:p>
            <a:pPr marL="0" indent="0">
              <a:buNone/>
            </a:pPr>
            <a:endParaRPr lang="en-US" sz="2000" dirty="0">
              <a:latin typeface="Helvetica"/>
              <a:cs typeface="Helvetica"/>
            </a:endParaRPr>
          </a:p>
        </p:txBody>
      </p:sp>
      <p:pic>
        <p:nvPicPr>
          <p:cNvPr id="8" name="Picture 7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" y="6369343"/>
            <a:ext cx="2209815" cy="441963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92853" y="225938"/>
            <a:ext cx="9347018" cy="467798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Where Do Homeless Students Sleep?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56" y="874457"/>
            <a:ext cx="3848576" cy="56914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856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2899" y="1674719"/>
            <a:ext cx="6057901" cy="3637295"/>
          </a:xfrm>
          <a:prstGeom prst="rect">
            <a:avLst/>
          </a:prstGeom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701" y="241300"/>
            <a:ext cx="12182592" cy="4445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cs typeface="Founders Grotesk Medium"/>
              </a:rPr>
              <a:t>Most Children Are Homeless for More Than One School Year</a:t>
            </a:r>
            <a:endParaRPr lang="en-US" b="1" dirty="0">
              <a:solidFill>
                <a:srgbClr val="072C62"/>
              </a:solidFill>
              <a:cs typeface="Founders Grotesk Medium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186750" y="1674719"/>
            <a:ext cx="4140199" cy="50141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Homelessness was </a:t>
            </a:r>
            <a:r>
              <a:rPr lang="en-US" sz="2200" b="1" dirty="0"/>
              <a:t>not a </a:t>
            </a:r>
            <a:br>
              <a:rPr lang="en-US" sz="2200" b="1" dirty="0"/>
            </a:br>
            <a:r>
              <a:rPr lang="en-US" sz="2200" b="1" dirty="0"/>
              <a:t>brief or isolated experience</a:t>
            </a:r>
            <a:r>
              <a:rPr lang="en-US" sz="2200" dirty="0"/>
              <a:t> </a:t>
            </a:r>
            <a:br>
              <a:rPr lang="en-US" sz="2200" dirty="0"/>
            </a:br>
            <a:r>
              <a:rPr lang="en-US" sz="2200" dirty="0"/>
              <a:t>for students citywide.</a:t>
            </a:r>
          </a:p>
          <a:p>
            <a:endParaRPr lang="en-US" sz="2200" dirty="0"/>
          </a:p>
          <a:p>
            <a:pPr marL="0" indent="0">
              <a:buNone/>
            </a:pPr>
            <a:r>
              <a:rPr lang="en-US" sz="2200" dirty="0" smtClean="0"/>
              <a:t>Two-thirds of homeless students experienced homelessness during </a:t>
            </a:r>
            <a:r>
              <a:rPr lang="en-US" sz="2200" b="1" dirty="0" smtClean="0"/>
              <a:t>more than one school year</a:t>
            </a:r>
            <a:r>
              <a:rPr lang="en-US" sz="2200" dirty="0" smtClean="0"/>
              <a:t>.</a:t>
            </a:r>
          </a:p>
        </p:txBody>
      </p:sp>
      <p:pic>
        <p:nvPicPr>
          <p:cNvPr id="9" name="Picture 8" descr="ICPHusa_logo_horizonta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5" y="6358676"/>
            <a:ext cx="2209815" cy="4572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2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33106"/>
            <a:ext cx="9526104" cy="4318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Young Students Are Most at Risk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1301" y="1043775"/>
            <a:ext cx="4114800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Students are </a:t>
            </a:r>
            <a:r>
              <a:rPr lang="en-US" sz="2200" dirty="0" smtClean="0"/>
              <a:t>more likely </a:t>
            </a:r>
            <a:r>
              <a:rPr lang="en-US" sz="2200" dirty="0"/>
              <a:t>to experience homelessness </a:t>
            </a:r>
            <a:r>
              <a:rPr lang="en-US" sz="2200" b="1" dirty="0"/>
              <a:t>when they are young</a:t>
            </a:r>
            <a:r>
              <a:rPr lang="en-US" sz="2200" dirty="0"/>
              <a:t>. </a:t>
            </a:r>
            <a:endParaRPr lang="en-US" sz="2200" dirty="0" smtClean="0"/>
          </a:p>
          <a:p>
            <a:endParaRPr lang="en-US" sz="2200" dirty="0"/>
          </a:p>
          <a:p>
            <a:r>
              <a:rPr lang="en-US" sz="2200" dirty="0" smtClean="0"/>
              <a:t>During </a:t>
            </a:r>
            <a:r>
              <a:rPr lang="en-US" sz="2200" dirty="0"/>
              <a:t>SY </a:t>
            </a:r>
            <a:r>
              <a:rPr lang="en-US" sz="2200" dirty="0" smtClean="0"/>
              <a:t>2015–16, 35% </a:t>
            </a:r>
            <a:r>
              <a:rPr lang="en-US" sz="2200" dirty="0"/>
              <a:t>of all homeless students were in grades pre-K through 2</a:t>
            </a:r>
            <a:r>
              <a:rPr lang="en-US" sz="2200" baseline="30000" dirty="0"/>
              <a:t>nd</a:t>
            </a:r>
            <a:r>
              <a:rPr lang="en-US" sz="2200" dirty="0"/>
              <a:t> compared to 28% of housed students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4833" y="807232"/>
            <a:ext cx="3202467" cy="581996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3365" r="3215"/>
          <a:stretch/>
        </p:blipFill>
        <p:spPr>
          <a:xfrm>
            <a:off x="4356101" y="1206500"/>
            <a:ext cx="3434642" cy="267785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32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0" y="878804"/>
            <a:ext cx="5118100" cy="5634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712" y="240483"/>
            <a:ext cx="9247355" cy="46990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072C62"/>
                </a:solidFill>
                <a:latin typeface="+mj-lt"/>
                <a:cs typeface="Founders Grotesk Medium"/>
              </a:rPr>
              <a:t>Differences in Pre-K Enrollment</a:t>
            </a:r>
            <a:endParaRPr lang="en-US" b="1" dirty="0">
              <a:solidFill>
                <a:srgbClr val="072C62"/>
              </a:solidFill>
              <a:latin typeface="+mj-lt"/>
              <a:cs typeface="Founders Grotesk Medium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712" y="994270"/>
            <a:ext cx="3915288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/>
              <a:t>Citywide, pre-K enrollment improved by 17%. However, the majority of school districts </a:t>
            </a:r>
            <a:r>
              <a:rPr lang="en-US" sz="2200" b="1" dirty="0" smtClean="0"/>
              <a:t>enrolled fewer homeless pre-K students than would </a:t>
            </a:r>
            <a:r>
              <a:rPr lang="en-US" sz="2200" b="1" dirty="0"/>
              <a:t>b</a:t>
            </a:r>
            <a:r>
              <a:rPr lang="en-US" sz="2200" b="1" dirty="0" smtClean="0"/>
              <a:t>e expected</a:t>
            </a:r>
            <a:r>
              <a:rPr lang="en-US" sz="2200" dirty="0" smtClean="0"/>
              <a:t>.</a:t>
            </a:r>
            <a:endParaRPr lang="en-US" sz="2200" dirty="0"/>
          </a:p>
          <a:p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24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"/>
          <p:cNvSpPr txBox="1">
            <a:spLocks/>
          </p:cNvSpPr>
          <p:nvPr/>
        </p:nvSpPr>
        <p:spPr>
          <a:xfrm>
            <a:off x="266700" y="1082600"/>
            <a:ext cx="4356100" cy="4485258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 smtClean="0"/>
              <a:t>Over </a:t>
            </a:r>
            <a:r>
              <a:rPr lang="en-US" sz="2200" b="1" dirty="0" smtClean="0"/>
              <a:t>2,500 </a:t>
            </a:r>
            <a:r>
              <a:rPr lang="en-US" sz="2200" dirty="0" smtClean="0"/>
              <a:t>currently </a:t>
            </a:r>
            <a:r>
              <a:rPr lang="en-US" sz="2200" dirty="0"/>
              <a:t>homeless students in </a:t>
            </a:r>
            <a:r>
              <a:rPr lang="en-US" sz="2200" dirty="0" smtClean="0"/>
              <a:t>District 22.</a:t>
            </a:r>
            <a:endParaRPr lang="en-US" sz="2200" dirty="0"/>
          </a:p>
          <a:p>
            <a:pPr marL="0" indent="0">
              <a:buNone/>
            </a:pPr>
            <a:endParaRPr lang="en-US" sz="2200" b="1" dirty="0"/>
          </a:p>
          <a:p>
            <a:pPr marL="0" indent="0">
              <a:buNone/>
            </a:pPr>
            <a:r>
              <a:rPr lang="en-US" sz="2200" b="1" dirty="0"/>
              <a:t>1</a:t>
            </a:r>
            <a:r>
              <a:rPr lang="en-US" sz="2200" dirty="0"/>
              <a:t> in </a:t>
            </a:r>
            <a:r>
              <a:rPr lang="en-US" sz="2200" b="1" dirty="0" smtClean="0"/>
              <a:t>11 </a:t>
            </a:r>
            <a:r>
              <a:rPr lang="en-US" sz="2200" dirty="0" smtClean="0"/>
              <a:t>students </a:t>
            </a:r>
            <a:r>
              <a:rPr lang="en-US" sz="2200" dirty="0"/>
              <a:t>experienced homelessness </a:t>
            </a:r>
            <a:r>
              <a:rPr lang="en-US" sz="2200" dirty="0" smtClean="0"/>
              <a:t>in the last six years.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40518" y="321188"/>
            <a:ext cx="11950700" cy="76141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cs typeface="Founders Grotesk Medium"/>
              </a:rPr>
              <a:t>Student Homelessness </a:t>
            </a:r>
            <a:r>
              <a:rPr lang="en-US" b="1" dirty="0" smtClean="0">
                <a:cs typeface="Founders Grotesk Medium"/>
              </a:rPr>
              <a:t>in District 22</a:t>
            </a:r>
            <a:endParaRPr lang="en-US" b="1" dirty="0">
              <a:cs typeface="Founders Grotesk Medium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66" y="1082599"/>
            <a:ext cx="5450269" cy="516387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73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5100" y="240067"/>
            <a:ext cx="12415426" cy="6997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Where Do Homeless Students Sleep in District 22?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65100" y="1112987"/>
            <a:ext cx="4127500" cy="24524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b="1" dirty="0" smtClean="0"/>
              <a:t>514 students lived in shelters </a:t>
            </a:r>
            <a:r>
              <a:rPr lang="en-US" sz="2200" dirty="0"/>
              <a:t>and</a:t>
            </a:r>
            <a:r>
              <a:rPr lang="en-US" sz="2200" b="1" dirty="0"/>
              <a:t> </a:t>
            </a:r>
            <a:r>
              <a:rPr lang="en-US" sz="2200" b="1" dirty="0" smtClean="0"/>
              <a:t>1,924 students </a:t>
            </a:r>
            <a:r>
              <a:rPr lang="en-US" sz="2200" b="1" dirty="0"/>
              <a:t>lived doubled up </a:t>
            </a:r>
            <a:r>
              <a:rPr lang="en-US" sz="2200" dirty="0" smtClean="0"/>
              <a:t>at some point during SY 2015–16. Another 99 students lived in another temporary setting.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043" y="1762803"/>
            <a:ext cx="7300657" cy="27056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036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240066"/>
            <a:ext cx="12788900" cy="1296633"/>
          </a:xfrm>
        </p:spPr>
        <p:txBody>
          <a:bodyPr>
            <a:noAutofit/>
          </a:bodyPr>
          <a:lstStyle/>
          <a:p>
            <a:r>
              <a:rPr lang="en-US" b="1" dirty="0" smtClean="0">
                <a:cs typeface="Founders Grotesk Medium"/>
              </a:rPr>
              <a:t>Homelessness and Poverty Among Students in District 22</a:t>
            </a:r>
            <a:endParaRPr lang="en-US" b="1" dirty="0">
              <a:cs typeface="Founders Grotesk Medium"/>
            </a:endParaRPr>
          </a:p>
        </p:txBody>
      </p:sp>
      <p:sp>
        <p:nvSpPr>
          <p:cNvPr id="10" name="Content Placeholder 7"/>
          <p:cNvSpPr>
            <a:spLocks noGrp="1"/>
          </p:cNvSpPr>
          <p:nvPr>
            <p:ph sz="half" idx="1"/>
          </p:nvPr>
        </p:nvSpPr>
        <p:spPr>
          <a:xfrm>
            <a:off x="152400" y="1672522"/>
            <a:ext cx="4140199" cy="2842918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en-US" sz="2200" dirty="0" smtClean="0"/>
              <a:t>Among students enrolled, </a:t>
            </a:r>
            <a:r>
              <a:rPr lang="en-US" sz="2200" dirty="0"/>
              <a:t>7</a:t>
            </a:r>
            <a:r>
              <a:rPr lang="en-US" sz="2200" dirty="0" smtClean="0"/>
              <a:t>% were homeless during SY 2015–16. </a:t>
            </a:r>
          </a:p>
          <a:p>
            <a:pPr marL="0" indent="0" algn="l">
              <a:buNone/>
            </a:pPr>
            <a:endParaRPr lang="en-US" sz="2200" b="1" dirty="0"/>
          </a:p>
          <a:p>
            <a:pPr marL="0" indent="0" algn="l">
              <a:buNone/>
            </a:pPr>
            <a:r>
              <a:rPr lang="en-US" sz="2200" b="1" dirty="0"/>
              <a:t>A</a:t>
            </a:r>
            <a:r>
              <a:rPr lang="en-US" sz="2200" b="1" dirty="0" smtClean="0"/>
              <a:t>nother </a:t>
            </a:r>
            <a:r>
              <a:rPr lang="en-US" sz="2200" b="1" dirty="0"/>
              <a:t>2</a:t>
            </a:r>
            <a:r>
              <a:rPr lang="en-US" sz="2200" b="1" dirty="0" smtClean="0"/>
              <a:t>% had been homeless in at least one of the five previous years</a:t>
            </a:r>
            <a:r>
              <a:rPr lang="en-US" sz="2200" dirty="0" smtClean="0"/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03" y="1678812"/>
            <a:ext cx="6787497" cy="29947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17092" y="6535275"/>
            <a:ext cx="91606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 smtClean="0">
                <a:cs typeface="Arial"/>
              </a:rPr>
              <a:t>Source: New York City Department of Education, unpublished data tabulated by the Institute for Children, Poverty, and Homelessness, </a:t>
            </a:r>
            <a:r>
              <a:rPr lang="en-US" sz="900" smtClean="0">
                <a:cs typeface="Arial"/>
              </a:rPr>
              <a:t>SY 2015–16</a:t>
            </a:r>
            <a:r>
              <a:rPr lang="en-US" sz="900" dirty="0" smtClean="0">
                <a:cs typeface="Arial"/>
              </a:rPr>
              <a:t>. </a:t>
            </a:r>
            <a:endParaRPr lang="en-US" sz="9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47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ustom 4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Let the Numbers Speak for Themselves</Template>
  <TotalTime>10268</TotalTime>
  <Words>1454</Words>
  <Application>Microsoft Macintosh PowerPoint</Application>
  <PresentationFormat>Widescreen</PresentationFormat>
  <Paragraphs>145</Paragraphs>
  <Slides>29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Calibri</vt:lpstr>
      <vt:lpstr>Founders Grotesk Medium</vt:lpstr>
      <vt:lpstr>Founders Grotesk Regular</vt:lpstr>
      <vt:lpstr>Founders Grotesk Text</vt:lpstr>
      <vt:lpstr>Founders Grotesk Text Medium</vt:lpstr>
      <vt:lpstr>Founders Grotesk Text Regular</vt:lpstr>
      <vt:lpstr>Helvetica</vt:lpstr>
      <vt:lpstr>Helvetica Neue</vt:lpstr>
      <vt:lpstr>Wingdings 2</vt:lpstr>
      <vt:lpstr>Arial</vt:lpstr>
      <vt:lpstr>Clarity</vt:lpstr>
      <vt:lpstr>Student Homelessness in  New York City Public Schools District 22, SY 2015–16</vt:lpstr>
      <vt:lpstr>Student Homelessness in NYC </vt:lpstr>
      <vt:lpstr>Where Do Homeless Students Sleep?</vt:lpstr>
      <vt:lpstr>Most Children Are Homeless for More Than One School Year</vt:lpstr>
      <vt:lpstr>Young Students Are Most at Risk</vt:lpstr>
      <vt:lpstr>Differences in Pre-K Enrollment</vt:lpstr>
      <vt:lpstr>PowerPoint Presentation</vt:lpstr>
      <vt:lpstr>Where Do Homeless Students Sleep in District 22?</vt:lpstr>
      <vt:lpstr>Homelessness and Poverty Among Students in District 22</vt:lpstr>
      <vt:lpstr>Percentage of Homeless Students in Districts in Brooklyn </vt:lpstr>
      <vt:lpstr>Young Students Are Most At Risk</vt:lpstr>
      <vt:lpstr>Student Homelessness by Race and Ethnicity in District 22</vt:lpstr>
      <vt:lpstr>English Language Learners in District 22 </vt:lpstr>
      <vt:lpstr>Impacts of Student Homelessness </vt:lpstr>
      <vt:lpstr>Mid-Year School Transfers in District 22</vt:lpstr>
      <vt:lpstr>Chronic Absenteeism Among Homeless Students in District 22</vt:lpstr>
      <vt:lpstr>Chronic Absenteeism Among Homeless Students in District 22</vt:lpstr>
      <vt:lpstr>Suspensions of Homeless Students in District 22</vt:lpstr>
      <vt:lpstr>Additional Needs of Homeless Students in District 22</vt:lpstr>
      <vt:lpstr>Additional Needs of Students Experiencing Homelessness</vt:lpstr>
      <vt:lpstr>3rd–8th Grade State Math Test Proficiency Rates in District 22</vt:lpstr>
      <vt:lpstr>3rd–8th Grade State English Language Arts Test Proficiency Rates in District 22</vt:lpstr>
      <vt:lpstr>Providing Support and Identifying Opportunities </vt:lpstr>
      <vt:lpstr>Dropout Rates for Homeless Students in District 22 </vt:lpstr>
      <vt:lpstr>Graduation Rates for Homeless Students in District 22  </vt:lpstr>
      <vt:lpstr>Policy Considerations  </vt:lpstr>
      <vt:lpstr>PowerPoint Presentation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15.0027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Queens Community Board 12</dc:title>
  <dc:creator>Jennifer Erb-Downward</dc:creator>
  <cp:lastModifiedBy>Jordan Wizman</cp:lastModifiedBy>
  <cp:revision>577</cp:revision>
  <cp:lastPrinted>2017-09-18T19:32:46Z</cp:lastPrinted>
  <dcterms:created xsi:type="dcterms:W3CDTF">2016-02-09T16:48:50Z</dcterms:created>
  <dcterms:modified xsi:type="dcterms:W3CDTF">2017-11-13T15:32:31Z</dcterms:modified>
</cp:coreProperties>
</file>